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343" r:id="rId2"/>
    <p:sldId id="351" r:id="rId3"/>
    <p:sldId id="278" r:id="rId4"/>
    <p:sldId id="257" r:id="rId5"/>
    <p:sldId id="279" r:id="rId6"/>
    <p:sldId id="259" r:id="rId7"/>
    <p:sldId id="260" r:id="rId8"/>
    <p:sldId id="261" r:id="rId9"/>
    <p:sldId id="263" r:id="rId10"/>
    <p:sldId id="262" r:id="rId11"/>
    <p:sldId id="269" r:id="rId12"/>
    <p:sldId id="412" r:id="rId13"/>
    <p:sldId id="352" r:id="rId14"/>
    <p:sldId id="264" r:id="rId15"/>
    <p:sldId id="272" r:id="rId16"/>
    <p:sldId id="266" r:id="rId17"/>
    <p:sldId id="267" r:id="rId18"/>
    <p:sldId id="353" r:id="rId19"/>
    <p:sldId id="273" r:id="rId20"/>
    <p:sldId id="274" r:id="rId21"/>
    <p:sldId id="275" r:id="rId22"/>
    <p:sldId id="276" r:id="rId23"/>
    <p:sldId id="277" r:id="rId24"/>
    <p:sldId id="283" r:id="rId25"/>
    <p:sldId id="284" r:id="rId26"/>
    <p:sldId id="285" r:id="rId27"/>
    <p:sldId id="354" r:id="rId28"/>
    <p:sldId id="287" r:id="rId29"/>
    <p:sldId id="288" r:id="rId30"/>
    <p:sldId id="289" r:id="rId31"/>
    <p:sldId id="355" r:id="rId32"/>
    <p:sldId id="291" r:id="rId33"/>
    <p:sldId id="292" r:id="rId34"/>
    <p:sldId id="293" r:id="rId35"/>
    <p:sldId id="294" r:id="rId36"/>
    <p:sldId id="295" r:id="rId37"/>
    <p:sldId id="356" r:id="rId38"/>
    <p:sldId id="296" r:id="rId39"/>
    <p:sldId id="297" r:id="rId40"/>
    <p:sldId id="357" r:id="rId41"/>
    <p:sldId id="265" r:id="rId42"/>
    <p:sldId id="298" r:id="rId43"/>
    <p:sldId id="299" r:id="rId44"/>
    <p:sldId id="300" r:id="rId45"/>
    <p:sldId id="358" r:id="rId46"/>
    <p:sldId id="302" r:id="rId47"/>
    <p:sldId id="303" r:id="rId48"/>
    <p:sldId id="304" r:id="rId49"/>
    <p:sldId id="305" r:id="rId50"/>
    <p:sldId id="306" r:id="rId51"/>
    <p:sldId id="392" r:id="rId52"/>
    <p:sldId id="256" r:id="rId53"/>
    <p:sldId id="377" r:id="rId54"/>
    <p:sldId id="378" r:id="rId55"/>
    <p:sldId id="379" r:id="rId56"/>
    <p:sldId id="380" r:id="rId57"/>
    <p:sldId id="381" r:id="rId58"/>
    <p:sldId id="382" r:id="rId59"/>
    <p:sldId id="268" r:id="rId60"/>
    <p:sldId id="383" r:id="rId61"/>
    <p:sldId id="384" r:id="rId62"/>
    <p:sldId id="271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6" r:id="rId71"/>
    <p:sldId id="308" r:id="rId72"/>
    <p:sldId id="309" r:id="rId73"/>
    <p:sldId id="310" r:id="rId74"/>
    <p:sldId id="311" r:id="rId75"/>
    <p:sldId id="312" r:id="rId76"/>
    <p:sldId id="397" r:id="rId77"/>
    <p:sldId id="407" r:id="rId78"/>
    <p:sldId id="408" r:id="rId79"/>
    <p:sldId id="409" r:id="rId80"/>
    <p:sldId id="410" r:id="rId81"/>
    <p:sldId id="280" r:id="rId82"/>
    <p:sldId id="281" r:id="rId83"/>
    <p:sldId id="411" r:id="rId84"/>
    <p:sldId id="398" r:id="rId85"/>
    <p:sldId id="314" r:id="rId86"/>
    <p:sldId id="315" r:id="rId87"/>
    <p:sldId id="316" r:id="rId88"/>
    <p:sldId id="317" r:id="rId89"/>
    <p:sldId id="399" r:id="rId90"/>
    <p:sldId id="319" r:id="rId91"/>
    <p:sldId id="320" r:id="rId92"/>
    <p:sldId id="400" r:id="rId93"/>
    <p:sldId id="321" r:id="rId94"/>
    <p:sldId id="322" r:id="rId95"/>
    <p:sldId id="401" r:id="rId96"/>
    <p:sldId id="323" r:id="rId97"/>
    <p:sldId id="324" r:id="rId98"/>
    <p:sldId id="402" r:id="rId99"/>
    <p:sldId id="325" r:id="rId100"/>
    <p:sldId id="326" r:id="rId101"/>
    <p:sldId id="403" r:id="rId102"/>
    <p:sldId id="404" r:id="rId103"/>
    <p:sldId id="413" r:id="rId104"/>
    <p:sldId id="414" r:id="rId105"/>
    <p:sldId id="258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22" r:id="rId114"/>
    <p:sldId id="423" r:id="rId115"/>
    <p:sldId id="424" r:id="rId116"/>
    <p:sldId id="270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2201" autoAdjust="0"/>
  </p:normalViewPr>
  <p:slideViewPr>
    <p:cSldViewPr snapToGrid="0">
      <p:cViewPr varScale="1">
        <p:scale>
          <a:sx n="81" d="100"/>
          <a:sy n="81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02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7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7.png"/><Relationship Id="rId7" Type="http://schemas.openxmlformats.org/officeDocument/2006/relationships/image" Target="../media/image272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5.png"/><Relationship Id="rId4" Type="http://schemas.openxmlformats.org/officeDocument/2006/relationships/image" Target="../media/image278.png"/><Relationship Id="rId9" Type="http://schemas.openxmlformats.org/officeDocument/2006/relationships/image" Target="../media/image27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79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3" Type="http://schemas.openxmlformats.org/officeDocument/2006/relationships/image" Target="../media/image292.png"/><Relationship Id="rId21" Type="http://schemas.openxmlformats.org/officeDocument/2006/relationships/image" Target="../media/image310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306.png"/><Relationship Id="rId2" Type="http://schemas.openxmlformats.org/officeDocument/2006/relationships/image" Target="../media/image286.png"/><Relationship Id="rId16" Type="http://schemas.openxmlformats.org/officeDocument/2006/relationships/image" Target="../media/image305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23" Type="http://schemas.openxmlformats.org/officeDocument/2006/relationships/image" Target="../media/image312.png"/><Relationship Id="rId10" Type="http://schemas.openxmlformats.org/officeDocument/2006/relationships/image" Target="../media/image299.png"/><Relationship Id="rId19" Type="http://schemas.openxmlformats.org/officeDocument/2006/relationships/image" Target="../media/image308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3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34.png"/><Relationship Id="rId5" Type="http://schemas.openxmlformats.org/officeDocument/2006/relationships/image" Target="../media/image74.png"/><Relationship Id="rId10" Type="http://schemas.openxmlformats.org/officeDocument/2006/relationships/image" Target="../media/image33.png"/><Relationship Id="rId4" Type="http://schemas.openxmlformats.org/officeDocument/2006/relationships/image" Target="../media/image73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8.png"/><Relationship Id="rId7" Type="http://schemas.openxmlformats.org/officeDocument/2006/relationships/image" Target="../media/image3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35.png"/><Relationship Id="rId5" Type="http://schemas.openxmlformats.org/officeDocument/2006/relationships/image" Target="../media/image110.png"/><Relationship Id="rId10" Type="http://schemas.openxmlformats.org/officeDocument/2006/relationships/image" Target="../media/image34.png"/><Relationship Id="rId4" Type="http://schemas.openxmlformats.org/officeDocument/2006/relationships/image" Target="../media/image109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95651" y="248555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EAD2E3-7A8B-2AF1-EFA4-61104493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1" y="1295690"/>
            <a:ext cx="3741584" cy="516001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5BA06F1-45C6-0003-F680-B0C20C2AA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203" y="3518678"/>
            <a:ext cx="263879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to DFT 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DD8F2C2-CD26-A84A-F9D9-B42FD02A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69" y="1592789"/>
            <a:ext cx="5992061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F4C40F1-A664-5CBD-CD9C-6011D058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69" y="1281515"/>
            <a:ext cx="2818577" cy="207011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E680E24-034E-A06C-2D4D-AEF327BC7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07" y="1281515"/>
            <a:ext cx="2617913" cy="20428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42AE5CD-EE82-927B-7BEF-47D2DAF9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53" y="3226901"/>
            <a:ext cx="3012711" cy="220317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D80BC8C-10A0-7EC8-35CA-7E74D1F94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335" y="3219936"/>
            <a:ext cx="3039031" cy="220784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7AE4CD1-FF69-B477-2DC1-4412C1D61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289" y="3324315"/>
            <a:ext cx="2897204" cy="216647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FC69C803-F099-D4AB-EDEF-33F2F5621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9549" y="3276713"/>
            <a:ext cx="2942598" cy="22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all plots from previous slide to this slide </a:t>
            </a:r>
            <a:r>
              <a:rPr lang="en-US" sz="1600" b="1"/>
              <a:t>but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p</a:t>
            </a:r>
            <a:r>
              <a:rPr lang="en-US" sz="1600"/>
              <a:t>ut </a:t>
            </a:r>
            <a:r>
              <a:rPr lang="en-US" sz="1600" dirty="0"/>
              <a:t>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</a:t>
            </a:r>
            <a:r>
              <a:rPr lang="en-US" sz="1600"/>
              <a:t>row.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  <a:r>
              <a:rPr lang="pl-PL" sz="1600" dirty="0"/>
              <a:t> 5 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  <a:r>
              <a:rPr lang="pl-PL" sz="1600" dirty="0"/>
              <a:t> </a:t>
            </a:r>
            <a:r>
              <a:rPr lang="pl-PL" sz="1600" dirty="0" err="1"/>
              <a:t>fs</a:t>
            </a:r>
            <a:r>
              <a:rPr lang="pl-PL" sz="1600" dirty="0"/>
              <a:t>/2 </a:t>
            </a:r>
            <a:r>
              <a:rPr lang="pl-PL" sz="1600" dirty="0" err="1"/>
              <a:t>where</a:t>
            </a:r>
            <a:r>
              <a:rPr lang="pl-PL" sz="1600" dirty="0"/>
              <a:t> </a:t>
            </a:r>
            <a:r>
              <a:rPr lang="pl-PL" sz="1600" dirty="0" err="1"/>
              <a:t>fs</a:t>
            </a:r>
            <a:r>
              <a:rPr lang="pl-PL" sz="1600" dirty="0"/>
              <a:t> </a:t>
            </a:r>
            <a:r>
              <a:rPr lang="pl-PL" sz="1600" dirty="0" err="1"/>
              <a:t>is</a:t>
            </a:r>
            <a:r>
              <a:rPr lang="pl-PL" sz="1600" dirty="0"/>
              <a:t> a </a:t>
            </a:r>
            <a:r>
              <a:rPr lang="pl-PL" sz="1600" dirty="0" err="1"/>
              <a:t>sampling</a:t>
            </a:r>
            <a:r>
              <a:rPr lang="pl-PL" sz="1600" dirty="0"/>
              <a:t> </a:t>
            </a:r>
            <a:r>
              <a:rPr lang="pl-PL" sz="1600" dirty="0" err="1"/>
              <a:t>frequency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  <a:r>
              <a:rPr lang="pl-PL" sz="1600" dirty="0"/>
              <a:t> sin(</a:t>
            </a:r>
            <a:r>
              <a:rPr lang="pl-PL" sz="1600" dirty="0" err="1"/>
              <a:t>freq</a:t>
            </a:r>
            <a:r>
              <a:rPr lang="pl-PL" sz="1600" dirty="0"/>
              <a:t>=7)</a:t>
            </a:r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8A80D7C-4E6E-47E2-6BAE-9AFC64BA6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7" y="3858604"/>
            <a:ext cx="2942598" cy="223595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06CE336-38D0-75BC-5DA8-3AEBABE7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7" y="1668755"/>
            <a:ext cx="2997017" cy="223595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CCDD82E-1D34-06C8-8377-25A524FA5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63" y="1689529"/>
            <a:ext cx="2944787" cy="223595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DE335B2-02FA-A7DC-5FDC-AEDEAFEED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35" y="3883934"/>
            <a:ext cx="2897204" cy="216647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FBECB16-9A25-F9EA-D13B-53692AB8B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109" y="1767674"/>
            <a:ext cx="2818577" cy="2070114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21D8D6F-798B-5024-8493-0C47FDCBE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8860" y="1815804"/>
            <a:ext cx="2617913" cy="204280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00B6A89E-9CBB-D2CD-3FE7-99A636B44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017" y="3880522"/>
            <a:ext cx="3039031" cy="2207843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0593175-71BF-8D2D-CDBB-A97EC2487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3432" y="3886269"/>
            <a:ext cx="3012711" cy="22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DF366173-B976-DA1F-B6AB-902540F15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052" y="1142888"/>
            <a:ext cx="2618586" cy="245797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3953A61-A6AA-1D00-8781-2A47678C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605" y="3628803"/>
            <a:ext cx="2583252" cy="2390882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9CD02B3-BF3C-C9B3-E343-F16CC7B7D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043" y="3716594"/>
            <a:ext cx="2618586" cy="2390882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0AA6724C-B49E-35E5-EE3F-E46A3342D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55" y="1909943"/>
            <a:ext cx="3962953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874BBE9-13F5-6A2B-E6FA-BC39B19E1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489" y="812076"/>
            <a:ext cx="1784876" cy="173753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4029BC79-99D9-D51B-CF68-46B872E1F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414" y="2612745"/>
            <a:ext cx="1649025" cy="173753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870511C4-AF7A-780B-2357-59A7B609A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9262" y="4479580"/>
            <a:ext cx="1716141" cy="1768145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5B732359-CAF5-6353-0E45-2333782A0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373" y="2081140"/>
            <a:ext cx="5106113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44" y="664931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A1DD04-8F8C-2F3A-6F72-24852853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939" y="843717"/>
            <a:ext cx="1454335" cy="145828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9CC334B-24A7-8810-F89C-C2316467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939" y="2568926"/>
            <a:ext cx="1452692" cy="148174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143BEC3-3DDE-BD81-AB8E-608EC670B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204" y="4317594"/>
            <a:ext cx="1502497" cy="153693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052544BF-6DB2-5E15-57F4-F27F5972A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93" y="843855"/>
            <a:ext cx="1502498" cy="1466049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B7529BB-3E61-60A5-8609-02CE692AB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714" y="2554666"/>
            <a:ext cx="1502498" cy="1481746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8D0C31B6-4E28-5ABC-4924-67A3939D1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451" y="4313252"/>
            <a:ext cx="1541340" cy="1545621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9313BEB8-9230-8C11-63D2-17D06018D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8806" y="843717"/>
            <a:ext cx="1493038" cy="1493038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E0B317EB-BAC1-DEA8-E666-7A90466254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814" y="2525360"/>
            <a:ext cx="1574306" cy="1505683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C2045652-7E44-BB89-5CD5-F612FD8F18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7787" y="4149012"/>
            <a:ext cx="1641500" cy="1628118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47187847-47D8-F049-054F-B9061421F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293" y="939685"/>
            <a:ext cx="1467715" cy="1487932"/>
          </a:xfrm>
          <a:prstGeom prst="rect">
            <a:avLst/>
          </a:prstGeom>
        </p:spPr>
      </p:pic>
      <p:pic>
        <p:nvPicPr>
          <p:cNvPr id="35" name="Obraz 34">
            <a:extLst>
              <a:ext uri="{FF2B5EF4-FFF2-40B4-BE49-F238E27FC236}">
                <a16:creationId xmlns:a16="http://schemas.microsoft.com/office/drawing/2014/main" id="{67660F99-ADAE-6BE5-123F-1AC46B3181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4293" y="2554666"/>
            <a:ext cx="1467714" cy="1471837"/>
          </a:xfrm>
          <a:prstGeom prst="rect">
            <a:avLst/>
          </a:prstGeom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F43C13B8-F096-358C-CF39-13F0B23AB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5717" y="4216712"/>
            <a:ext cx="1562726" cy="1525320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EFCCCD4C-351A-1A1D-F449-9A91E5BD70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9585" y="903477"/>
            <a:ext cx="1467715" cy="1500978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5F6B0CEA-F043-7AF9-3D55-C8435F565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2228" y="2523585"/>
            <a:ext cx="1415072" cy="1471837"/>
          </a:xfrm>
          <a:prstGeom prst="rect">
            <a:avLst/>
          </a:prstGeom>
        </p:spPr>
      </p:pic>
      <p:pic>
        <p:nvPicPr>
          <p:cNvPr id="43" name="Obraz 42">
            <a:extLst>
              <a:ext uri="{FF2B5EF4-FFF2-40B4-BE49-F238E27FC236}">
                <a16:creationId xmlns:a16="http://schemas.microsoft.com/office/drawing/2014/main" id="{1E819BB2-C5DA-921B-4C72-D89974C4F8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4872" y="4321320"/>
            <a:ext cx="1467715" cy="1443116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F04E8470-8200-1B3F-FA74-06384A688F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37300" y="926541"/>
            <a:ext cx="1582663" cy="1587072"/>
          </a:xfrm>
          <a:prstGeom prst="rect">
            <a:avLst/>
          </a:prstGeom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2C890D3C-E134-24CF-1774-8DDEE1E95B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25863" y="2523585"/>
            <a:ext cx="1516013" cy="1546161"/>
          </a:xfrm>
          <a:prstGeom prst="rect">
            <a:avLst/>
          </a:prstGeom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97FB596A-5EE3-9465-6C85-5C09E87335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55213" y="4216712"/>
            <a:ext cx="1546836" cy="1587072"/>
          </a:xfrm>
          <a:prstGeom prst="rect">
            <a:avLst/>
          </a:prstGeom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A9B68095-3F5E-BA70-5673-490FC56CF1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049" y="839907"/>
            <a:ext cx="1659601" cy="1628118"/>
          </a:xfrm>
          <a:prstGeom prst="rect">
            <a:avLst/>
          </a:prstGeom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871080D8-9E38-5824-22FE-4BCB95A75D6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61421" y="2523585"/>
            <a:ext cx="1525112" cy="1542344"/>
          </a:xfrm>
          <a:prstGeom prst="rect">
            <a:avLst/>
          </a:prstGeom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FE55F0FF-8DA5-8BEB-DEC9-988B03DD46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1686" y="4202428"/>
            <a:ext cx="1547755" cy="16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E917490-3143-61A2-D9D2-252C6136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766391"/>
            <a:ext cx="12184175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 dirty="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D32CDB4-B024-4308-8D62-4495E094C204}"/>
              </a:ext>
            </a:extLst>
          </p:cNvPr>
          <p:cNvGrpSpPr/>
          <p:nvPr/>
        </p:nvGrpSpPr>
        <p:grpSpPr>
          <a:xfrm>
            <a:off x="2551849" y="1948185"/>
            <a:ext cx="1699403" cy="1908215"/>
            <a:chOff x="428444" y="1612749"/>
            <a:chExt cx="1699403" cy="1908215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66569234-B365-410A-8940-BB86A6C52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04" y="1612749"/>
              <a:ext cx="65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b="0" i="0" u="none" strike="noStrike" cap="none" normalizeH="0" baseline="0">
                  <a:ln>
                    <a:noFill/>
                  </a:ln>
                  <a:solidFill>
                    <a:srgbClr val="20212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517694" y="2351413"/>
              <a:ext cx="1436664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428444" y="1982081"/>
              <a:ext cx="1699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131505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6868633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05" y="2061792"/>
            <a:ext cx="4573861" cy="432662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7216056-A4E9-A9F8-97B2-48C38A611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063" y="2225184"/>
            <a:ext cx="627798" cy="4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for sinus and </a:t>
            </a:r>
            <a:r>
              <a:rPr lang="en-US" sz="1600" dirty="0" err="1"/>
              <a:t>csinus</a:t>
            </a:r>
            <a:r>
              <a:rPr lang="en-US" sz="1600" dirty="0"/>
              <a:t> f=3 and signal amplitudes: 1, 4/5, 2/5, 1/5 </a:t>
            </a:r>
          </a:p>
          <a:p>
            <a:r>
              <a:rPr lang="en-US" sz="1600" dirty="0"/>
              <a:t>Base on plots </a:t>
            </a:r>
            <a:r>
              <a:rPr lang="en-US" sz="1600" dirty="0" err="1"/>
              <a:t>analizys</a:t>
            </a:r>
            <a:r>
              <a:rPr lang="en-US" sz="1600" dirty="0"/>
              <a:t> write 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</a:t>
            </a:r>
            <a:r>
              <a:rPr lang="pl-PL" sz="1600" dirty="0" err="1"/>
              <a:t>N_samples</a:t>
            </a:r>
            <a:r>
              <a:rPr lang="en-US" sz="1600" dirty="0"/>
              <a:t>) = </a:t>
            </a:r>
            <a:r>
              <a:rPr lang="pl-PL" sz="1600" dirty="0"/>
              <a:t>(</a:t>
            </a:r>
            <a:r>
              <a:rPr lang="pl-PL" sz="1600" dirty="0" err="1"/>
              <a:t>N_samples</a:t>
            </a:r>
            <a:r>
              <a:rPr lang="pl-PL" sz="1600" dirty="0"/>
              <a:t>/2) * </a:t>
            </a:r>
            <a:r>
              <a:rPr lang="pl-PL" sz="1600" dirty="0" err="1"/>
              <a:t>cos_amp</a:t>
            </a:r>
            <a:endParaRPr lang="pl-PL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</a:t>
            </a:r>
            <a:r>
              <a:rPr lang="pl-PL" sz="1600" dirty="0"/>
              <a:t> </a:t>
            </a:r>
            <a:r>
              <a:rPr lang="pl-PL" sz="1600" dirty="0" err="1"/>
              <a:t>N_samples</a:t>
            </a:r>
            <a:r>
              <a:rPr lang="en-US" sz="1600" dirty="0"/>
              <a:t>) = </a:t>
            </a:r>
            <a:r>
              <a:rPr lang="pl-PL" sz="1600" dirty="0"/>
              <a:t>(</a:t>
            </a:r>
            <a:r>
              <a:rPr lang="pl-PL" sz="1600" dirty="0" err="1"/>
              <a:t>N_samples</a:t>
            </a:r>
            <a:r>
              <a:rPr lang="pl-PL" sz="1600" dirty="0"/>
              <a:t>/2) * </a:t>
            </a:r>
            <a:r>
              <a:rPr lang="pl-PL" sz="1600" dirty="0" err="1"/>
              <a:t>sin_amp</a:t>
            </a:r>
            <a:endParaRPr lang="pl-PL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73AA53D-D3AF-4D91-4AB6-0257AEC4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695"/>
            <a:ext cx="1215559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Put “Samples” plot </a:t>
            </a:r>
          </a:p>
          <a:p>
            <a:pPr algn="ctr"/>
            <a:r>
              <a:rPr lang="en-US" sz="1600" dirty="0"/>
              <a:t>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2A0AB44-EE4A-AB2A-6929-A50E7B76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97" y="777134"/>
            <a:ext cx="3984311" cy="403639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C159A53-44D8-6688-22C7-3777C434D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01" y="584612"/>
            <a:ext cx="2518383" cy="180775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FD5DD22-2A0B-445D-7548-79C575E3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93" y="2502959"/>
            <a:ext cx="4591691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23212B6-10F3-8458-5C84-3B6360198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65" y="1496018"/>
            <a:ext cx="4839375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 dirty="0"/>
              <a:t>imaginary part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 dirty="0"/>
              <a:t>” function which should: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image”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3. Move the function to </a:t>
            </a:r>
            <a:r>
              <a:rPr lang="en-US" sz="1600" dirty="0" err="1"/>
              <a:t>mylib</a:t>
            </a:r>
            <a:r>
              <a:rPr lang="en-US" sz="1600" dirty="0"/>
              <a:t> and make the main script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21D90-B31C-44E7-9636-2506DE4DD8F0}"/>
              </a:ext>
            </a:extLst>
          </p:cNvPr>
          <p:cNvSpPr txBox="1"/>
          <p:nvPr/>
        </p:nvSpPr>
        <p:spPr>
          <a:xfrm>
            <a:off x="7038003" y="2356394"/>
            <a:ext cx="4193198" cy="42344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/>
              <a:t>Place function and main script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C71EBAD-1E76-DDE0-6475-69B9FFB7B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36" y="1437997"/>
            <a:ext cx="497274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A59EA55-7EB2-59FB-CA7B-89F1FC930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619" y="744863"/>
            <a:ext cx="1689442" cy="168018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5667B86-A006-E5FA-D600-640958B2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696" y="2630002"/>
            <a:ext cx="2001104" cy="200644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23DE26F-88CF-894F-CF81-59F0533A7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484" y="4753232"/>
            <a:ext cx="2001104" cy="198496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F919E31-1BCE-DD23-A2DB-1E17AF747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198" y="2693828"/>
            <a:ext cx="2061648" cy="201109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0A912305-791F-0BCB-F5FB-F5C5A697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914" y="4799526"/>
            <a:ext cx="1774868" cy="17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to for “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myDFT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DFT” 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9B596-46EF-415E-B506-94108BA27789}"/>
              </a:ext>
            </a:extLst>
          </p:cNvPr>
          <p:cNvSpPr txBox="1"/>
          <p:nvPr/>
        </p:nvSpPr>
        <p:spPr>
          <a:xfrm>
            <a:off x="8161859" y="3328769"/>
            <a:ext cx="2204359" cy="3385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plots 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D459414C-BD96-107E-A01A-484DB384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6" y="966240"/>
            <a:ext cx="3806971" cy="265617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44C3816-DBF3-6CE3-C42C-104659A1F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66" y="3684208"/>
            <a:ext cx="3506549" cy="25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8424495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decode following samples of DTFM signal.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„7”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„5”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„3”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„#”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B89C1-0E5B-4B28-AEF2-FA8D91B49D95}"/>
              </a:ext>
            </a:extLst>
          </p:cNvPr>
          <p:cNvSpPr txBox="1"/>
          <p:nvPr/>
        </p:nvSpPr>
        <p:spPr>
          <a:xfrm>
            <a:off x="6170097" y="3089149"/>
            <a:ext cx="2204359" cy="3385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plots 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D7115DC-CF1C-54D2-2D2A-F73A301F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934" y="3405803"/>
            <a:ext cx="3775838" cy="268201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E03C6FB-4DE6-9F5F-80C0-B7C7895F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311" y="898430"/>
            <a:ext cx="3396390" cy="249265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249954A-94AA-275F-2A52-B4F690F8D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017" y="3459008"/>
            <a:ext cx="3661162" cy="273014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097BE96-4508-E2F6-D772-3E3976D36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456" y="767369"/>
            <a:ext cx="3775838" cy="2588621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C3F17F36-E092-E7C7-B4B1-E4D057C44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36" y="4711028"/>
            <a:ext cx="3832578" cy="1142403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8C26BFAF-3C09-92F0-9B6C-3B83FC53E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653" y="6084853"/>
            <a:ext cx="5172797" cy="428685"/>
          </a:xfrm>
          <a:prstGeom prst="rect">
            <a:avLst/>
          </a:prstGeom>
        </p:spPr>
      </p:pic>
      <p:sp>
        <p:nvSpPr>
          <p:cNvPr id="25" name="pole tekstowe 24">
            <a:extLst>
              <a:ext uri="{FF2B5EF4-FFF2-40B4-BE49-F238E27FC236}">
                <a16:creationId xmlns:a16="http://schemas.microsoft.com/office/drawing/2014/main" id="{2801F6FC-B87F-A454-77C5-3A070C24C4DC}"/>
              </a:ext>
            </a:extLst>
          </p:cNvPr>
          <p:cNvSpPr txBox="1"/>
          <p:nvPr/>
        </p:nvSpPr>
        <p:spPr>
          <a:xfrm>
            <a:off x="446727" y="3391085"/>
            <a:ext cx="430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Sampling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8kHz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point on</a:t>
            </a:r>
          </a:p>
          <a:p>
            <a:r>
              <a:rPr lang="pl-PL" dirty="0" err="1"/>
              <a:t>frequency</a:t>
            </a:r>
            <a:r>
              <a:rPr lang="pl-PL" dirty="0"/>
              <a:t> plot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7.8 </a:t>
            </a:r>
            <a:r>
              <a:rPr lang="pl-PL" dirty="0" err="1"/>
              <a:t>Hz</a:t>
            </a:r>
            <a:r>
              <a:rPr lang="pl-PL" dirty="0"/>
              <a:t> (8kHz /1024) </a:t>
            </a:r>
          </a:p>
        </p:txBody>
      </p:sp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22" y="4665494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4761398" y="2007693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4327" y="251817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7999052" y="2025561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4721204" y="145436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4611820" y="1361675"/>
            <a:ext cx="0" cy="5322694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16" y="2284692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052" y="2283560"/>
            <a:ext cx="3898500" cy="177449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5C099705-139C-2B90-D792-71978A8D6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180" y="2503935"/>
            <a:ext cx="2314898" cy="135273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6989612-34AB-9648-9C0C-369B50006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07" y="2777585"/>
            <a:ext cx="2709630" cy="37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74273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Ant</a:t>
                      </a:r>
                      <a:r>
                        <a:rPr lang="en-US" sz="1600" b="0" dirty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index.</a:t>
            </a:r>
          </a:p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38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1382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205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29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428445" y="856801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21141" y="3976434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398420" y="3958139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338288" y="4122372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205788" y="3983931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346135" y="4021599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410155" y="3952729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228789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>
                <a:solidFill>
                  <a:srgbClr val="202124"/>
                </a:solidFill>
                <a:latin typeface="inherit"/>
              </a:rPr>
            </a:br>
            <a:r>
              <a:rPr lang="en-US" altLang="en-US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6400800" y="2537011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925CDB0-EC10-6DEB-963A-4F51831B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096" y="2377874"/>
            <a:ext cx="4363572" cy="33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125504" y="895917"/>
            <a:ext cx="4502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extended 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C90BFF-38EC-745D-753B-3E0AEAA3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1326796"/>
            <a:ext cx="4490842" cy="476230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FD06C90-B766-719B-029C-5058EC6F0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37" y="1313987"/>
            <a:ext cx="2724544" cy="199738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70F2DEE-EE71-0508-2BA5-318128D8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633" y="1221734"/>
            <a:ext cx="2780023" cy="205480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69630E59-57BE-F23A-9EB8-B3CF7159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730" y="3949460"/>
            <a:ext cx="2862633" cy="2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33733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altLang="en-US" dirty="0">
                <a:solidFill>
                  <a:srgbClr val="202124"/>
                </a:solidFill>
                <a:latin typeface="inherit"/>
              </a:rPr>
              <a:t>Sinus,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because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sum of sinus with same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pulsation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gives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signal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with same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pulsation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but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changed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amplitude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and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shifted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phase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This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property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described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by the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following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equations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:</a:t>
            </a: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Where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x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equal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to t*</a:t>
            </a:r>
            <a:r>
              <a:rPr lang="el-GR" altLang="en-US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3EE3B5-32B1-2D26-0D1A-CAD27C73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28" y="3349961"/>
            <a:ext cx="3362794" cy="34294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5C68576-D37F-BB75-AA41-244A8450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60" y="3736914"/>
            <a:ext cx="2543530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5112543" y="1659957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script from previous slide to put plots to generate plots for given phase shifts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649A099-A8A9-6F09-85A8-AF2AD02DD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4" y="346280"/>
            <a:ext cx="2215062" cy="302319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F747741A-BC5B-E085-F5F1-0BDD767D6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05" y="267860"/>
            <a:ext cx="2418869" cy="316114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63D9CB77-B938-20DB-6F4D-C2E7FC9EC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005" y="330681"/>
            <a:ext cx="2343870" cy="3161140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70B12A2-7D52-8D54-5B41-AC68CA491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1" y="3751443"/>
            <a:ext cx="1959430" cy="2695305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11BEB1CE-9242-1FA8-B6FE-7FBD74E11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394" y="3751443"/>
            <a:ext cx="1978014" cy="2760228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A1941FBD-6F50-D6E6-3A38-E50940E8C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064" y="3721252"/>
            <a:ext cx="1957364" cy="2726811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1000B969-B381-EBAD-34FD-1588DB9DE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3430" y="3721252"/>
            <a:ext cx="1872875" cy="26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54B45-288E-43FB-A024-CA1F11F8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2" y="1985366"/>
            <a:ext cx="3715268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772814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 results from previous page </a:t>
            </a: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(Write script to do that)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851654" y="2942393"/>
            <a:ext cx="28691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Replace it with your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B72C60E-B5E9-9078-729C-2578CE01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582" y="1979992"/>
            <a:ext cx="4040794" cy="28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2390908-0124-CB13-9BE4-0901A171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218" y="3610367"/>
            <a:ext cx="2341031" cy="319838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B4469CD-BCF7-153A-DDE1-BA12B6691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49" y="3601173"/>
            <a:ext cx="2250538" cy="309325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146B3AA-40A3-763B-C73D-E590A9400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078" y="3580654"/>
            <a:ext cx="2282276" cy="3146926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992E626-1D83-9011-1A0D-F69A93887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415" y="3580654"/>
            <a:ext cx="2287302" cy="31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461443" y="4045972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778306" y="4057983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43072" y="4103780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40802" y="4037220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726466" y="4037220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9406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Examine </a:t>
            </a:r>
            <a:r>
              <a:rPr lang="en-US" sz="1600" b="1" dirty="0"/>
              <a:t>dot product </a:t>
            </a:r>
            <a:r>
              <a:rPr lang="en-US" sz="1600" dirty="0"/>
              <a:t>of two sinewaves of the </a:t>
            </a:r>
            <a:r>
              <a:rPr lang="en-US" sz="1600" b="1" dirty="0"/>
              <a:t>same frequency and phase</a:t>
            </a:r>
            <a:r>
              <a:rPr lang="en-US" sz="1600" dirty="0"/>
              <a:t> for time vectors of different size.</a:t>
            </a:r>
            <a:br>
              <a:rPr lang="en-US" sz="1600" dirty="0"/>
            </a:br>
            <a:r>
              <a:rPr lang="en-US" sz="1600" dirty="0"/>
              <a:t>Use following script to fill tables with dot product of sinusoids of selected amplitudes for two different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755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73706" y="4737851"/>
            <a:ext cx="7582910" cy="90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AMP_A,</a:t>
            </a:r>
            <a:r>
              <a:rPr lang="en-US" sz="1600" dirty="0"/>
              <a:t> </a:t>
            </a:r>
            <a:r>
              <a:rPr lang="en-US" sz="1600" b="1" dirty="0"/>
              <a:t>AMP_B </a:t>
            </a:r>
            <a:r>
              <a:rPr lang="en-US" sz="1600" dirty="0"/>
              <a:t>and</a:t>
            </a:r>
            <a:r>
              <a:rPr lang="en-US" sz="1600" b="1" dirty="0"/>
              <a:t> T_VECTOR_SIZE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AMP_A*AMP_B*</a:t>
            </a:r>
            <a:r>
              <a:rPr lang="pl-PL" sz="1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T_Vector_size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2307E9A-85FA-F5C2-9CC4-8E539DB0B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341" y="5851455"/>
            <a:ext cx="1381318" cy="50489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45CA3BB-CFF3-A15A-F537-853FEC418E9F}"/>
              </a:ext>
            </a:extLst>
          </p:cNvPr>
          <p:cNvSpPr txBox="1"/>
          <p:nvPr/>
        </p:nvSpPr>
        <p:spPr>
          <a:xfrm>
            <a:off x="2057400" y="5794044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Bardzo prosto tą własność wyprowadzić. Po pierwsze z uwagi na liniowość iloczynu skalarnego &lt;a*</a:t>
            </a:r>
            <a:r>
              <a:rPr lang="pl-PL" sz="1100" dirty="0" err="1"/>
              <a:t>x,b</a:t>
            </a:r>
            <a:r>
              <a:rPr lang="pl-PL" sz="1100" dirty="0"/>
              <a:t>*y&gt;  =&gt; a*b*&lt;</a:t>
            </a:r>
            <a:r>
              <a:rPr lang="pl-PL" sz="1100" dirty="0" err="1"/>
              <a:t>x,y</a:t>
            </a:r>
            <a:r>
              <a:rPr lang="pl-PL" sz="1100" dirty="0"/>
              <a:t>&gt; oraz faktu, że iloczyn skalarny &lt;sin(t),sin(t)&gt; dla dyskretnych wartości t jest to pewna suma sin^2 którą można prosto wyliczyć z uwagi na własność jedynki trygonometrycznej oraz fakt że suma cos^2 na przedziale [0,2pi] przyjmuje takie same wartości jak suma sin^2 po tym samym przedziale. Warto zauważyć że ta własność wynika z okresowości tej funkcji i sin(</a:t>
            </a:r>
            <a:r>
              <a:rPr lang="pl-PL" sz="1100" dirty="0" err="1"/>
              <a:t>t+pi</a:t>
            </a:r>
            <a:r>
              <a:rPr lang="pl-PL" sz="1100" dirty="0"/>
              <a:t>/2) = cos(t). Nie potrzeba patrzeć się na tabelki</a:t>
            </a:r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33"/>
          <a:stretch/>
        </p:blipFill>
        <p:spPr>
          <a:xfrm>
            <a:off x="376805" y="3171939"/>
            <a:ext cx="2461728" cy="34390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8573"/>
              </p:ext>
            </p:extLst>
          </p:nvPr>
        </p:nvGraphicFramePr>
        <p:xfrm>
          <a:off x="3581401" y="342900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AMP_A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70C0"/>
                          </a:solidFill>
                          <a:effectLst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amp_B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Extend previous script with “</a:t>
            </a:r>
            <a:r>
              <a:rPr lang="en-US" sz="1600" dirty="0" err="1"/>
              <a:t>Sin_B</a:t>
            </a:r>
            <a:r>
              <a:rPr lang="en-US" sz="1600" dirty="0"/>
              <a:t>“ </a:t>
            </a:r>
            <a:r>
              <a:rPr lang="en-US" sz="1600" b="1" dirty="0"/>
              <a:t>amplitude </a:t>
            </a:r>
            <a:r>
              <a:rPr lang="en-US" sz="1600" dirty="0"/>
              <a:t>measurement.</a:t>
            </a:r>
            <a:endParaRPr lang="en-US" sz="1600" b="1" dirty="0"/>
          </a:p>
          <a:p>
            <a:r>
              <a:rPr lang="en-US" sz="1600" dirty="0"/>
              <a:t>The </a:t>
            </a:r>
            <a:r>
              <a:rPr lang="en-US" sz="1600" u="sng" dirty="0"/>
              <a:t>value</a:t>
            </a:r>
            <a:r>
              <a:rPr lang="en-US" sz="1600" dirty="0"/>
              <a:t> of measured amplitude  (variable “</a:t>
            </a:r>
            <a:r>
              <a:rPr lang="en-US" sz="1600" dirty="0" err="1"/>
              <a:t>amp_B</a:t>
            </a:r>
            <a:r>
              <a:rPr lang="en-US" sz="1600" dirty="0"/>
              <a:t>”) should: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equal to  value of AMP_B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be calculated from </a:t>
            </a:r>
            <a:r>
              <a:rPr lang="en-US" sz="1600" u="sng" dirty="0"/>
              <a:t>dot </a:t>
            </a:r>
            <a:r>
              <a:rPr lang="en-US" sz="1600" u="sng" dirty="0" err="1"/>
              <a:t>prodact</a:t>
            </a:r>
            <a:endParaRPr lang="en-US" sz="1600" u="sng" dirty="0"/>
          </a:p>
          <a:p>
            <a:pPr marL="285750" indent="-285750">
              <a:buFontTx/>
              <a:buChar char="-"/>
            </a:pPr>
            <a:r>
              <a:rPr lang="en-US" sz="1600" u="sng" dirty="0"/>
              <a:t>should not change </a:t>
            </a:r>
            <a:r>
              <a:rPr lang="en-US" sz="1600" dirty="0"/>
              <a:t>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3795206" y="29707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44004"/>
              </p:ext>
            </p:extLst>
          </p:nvPr>
        </p:nvGraphicFramePr>
        <p:xfrm>
          <a:off x="3642449" y="5247573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AMP_A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70C0"/>
                          </a:solidFill>
                          <a:effectLst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 of dot product of two “in-phase” sinuses </a:t>
            </a:r>
            <a:r>
              <a:rPr lang="en-US" sz="1600" u="sng" dirty="0"/>
              <a:t>depends on </a:t>
            </a:r>
            <a:r>
              <a:rPr lang="en-US" sz="1600" dirty="0"/>
              <a:t>their: amplitudes </a:t>
            </a:r>
            <a:r>
              <a:rPr lang="en-US" sz="1600" u="sng" dirty="0"/>
              <a:t>and resolution </a:t>
            </a:r>
            <a:r>
              <a:rPr lang="en-US" sz="1600" dirty="0"/>
              <a:t>(TIME_VECTOR_SIZE).</a:t>
            </a:r>
            <a:br>
              <a:rPr lang="en-US" sz="1600" dirty="0"/>
            </a:br>
            <a:r>
              <a:rPr lang="en-US" sz="1600" dirty="0"/>
              <a:t>In order to use dot product to measure amplitude of sinus one must normalize dot product, i.e., make it independent from time vector resolution 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9C238C-61F1-C9B8-EA19-7C0D69B6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60" y="2177298"/>
            <a:ext cx="3929705" cy="35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Let's assume we have signal which is the </a:t>
            </a:r>
            <a:r>
              <a:rPr lang="en-US" sz="1600" b="1" dirty="0"/>
              <a:t>sum </a:t>
            </a:r>
            <a:r>
              <a:rPr lang="en-US" sz="1600" dirty="0"/>
              <a:t>of two sinusoids, </a:t>
            </a:r>
            <a:r>
              <a:rPr lang="en-US" sz="1600" b="1" dirty="0"/>
              <a:t>carrier and interferer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Will it be possible to </a:t>
            </a:r>
            <a:r>
              <a:rPr lang="en-US" sz="1600" b="1" dirty="0"/>
              <a:t>recover carrier amplitude </a:t>
            </a:r>
            <a:r>
              <a:rPr lang="en-US" sz="1600" dirty="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83527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912853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78528"/>
              </p:ext>
            </p:extLst>
          </p:nvPr>
        </p:nvGraphicFramePr>
        <p:xfrm>
          <a:off x="8277687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-0.4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375242" y="562412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94B6-E7FD-4708-B678-BED7433A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1" y="1049490"/>
            <a:ext cx="5036408" cy="5656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00" y="1412292"/>
            <a:ext cx="3616311" cy="178018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BE4F26C-F6EC-4CD1-06DF-601E5724D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5" y="1298085"/>
            <a:ext cx="4054624" cy="47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When do two sinewaves of the same frequency do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Assuming above condition is satisfied, </a:t>
            </a:r>
            <a:r>
              <a:rPr lang="en-US" dirty="0"/>
              <a:t>is it possible to “transfer amplitude” of two sinewaves via one signal?</a:t>
            </a:r>
            <a:br>
              <a:rPr lang="en-US" dirty="0"/>
            </a:br>
            <a:r>
              <a:rPr lang="en-US" dirty="0"/>
              <a:t>Can we use “interferer” from previous slide as a second amplitude </a:t>
            </a:r>
            <a:r>
              <a:rPr lang="en-US" dirty="0" err="1"/>
              <a:t>carier</a:t>
            </a:r>
            <a:r>
              <a:rPr lang="en-US" dirty="0"/>
              <a:t>?</a:t>
            </a:r>
          </a:p>
          <a:p>
            <a:r>
              <a:rPr lang="en-US" sz="1800" dirty="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ighlight>
                  <a:srgbClr val="FFFF99"/>
                </a:highlight>
              </a:rPr>
              <a:t>The </a:t>
            </a:r>
            <a:r>
              <a:rPr lang="pl-PL" dirty="0" err="1">
                <a:highlight>
                  <a:srgbClr val="FFFF99"/>
                </a:highlight>
              </a:rPr>
              <a:t>two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sinewaves</a:t>
            </a:r>
            <a:r>
              <a:rPr lang="pl-PL" dirty="0">
                <a:highlight>
                  <a:srgbClr val="FFFF99"/>
                </a:highlight>
              </a:rPr>
              <a:t> do not </a:t>
            </a:r>
            <a:r>
              <a:rPr lang="pl-PL" dirty="0" err="1">
                <a:highlight>
                  <a:srgbClr val="FFFF99"/>
                </a:highlight>
              </a:rPr>
              <a:t>interfere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if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they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are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shifted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relative</a:t>
            </a:r>
            <a:r>
              <a:rPr lang="pl-PL" dirty="0">
                <a:highlight>
                  <a:srgbClr val="FFFF99"/>
                </a:highlight>
              </a:rPr>
              <a:t> to </a:t>
            </a:r>
            <a:r>
              <a:rPr lang="pl-PL" dirty="0" err="1">
                <a:highlight>
                  <a:srgbClr val="FFFF99"/>
                </a:highlight>
              </a:rPr>
              <a:t>each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other</a:t>
            </a:r>
            <a:r>
              <a:rPr lang="pl-PL" dirty="0">
                <a:highlight>
                  <a:srgbClr val="FFFF99"/>
                </a:highlight>
              </a:rPr>
              <a:t> by the </a:t>
            </a:r>
            <a:r>
              <a:rPr lang="pl-PL" dirty="0" err="1">
                <a:highlight>
                  <a:srgbClr val="FFFF99"/>
                </a:highlight>
              </a:rPr>
              <a:t>phase</a:t>
            </a:r>
            <a:r>
              <a:rPr lang="pl-PL" dirty="0">
                <a:highlight>
                  <a:srgbClr val="FFFF99"/>
                </a:highlight>
              </a:rPr>
              <a:t> (2k+1)*pi/2 </a:t>
            </a:r>
            <a:r>
              <a:rPr lang="pl-PL" dirty="0" err="1">
                <a:highlight>
                  <a:srgbClr val="FFFF99"/>
                </a:highlight>
              </a:rPr>
              <a:t>where</a:t>
            </a:r>
            <a:r>
              <a:rPr lang="pl-PL" dirty="0">
                <a:highlight>
                  <a:srgbClr val="FFFF99"/>
                </a:highlight>
              </a:rPr>
              <a:t> k </a:t>
            </a:r>
            <a:r>
              <a:rPr lang="pl-PL" dirty="0" err="1">
                <a:highlight>
                  <a:srgbClr val="FFFF99"/>
                </a:highlight>
              </a:rPr>
              <a:t>is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an</a:t>
            </a:r>
            <a:r>
              <a:rPr lang="pl-PL" dirty="0">
                <a:highlight>
                  <a:srgbClr val="FFFF99"/>
                </a:highlight>
              </a:rPr>
              <a:t> </a:t>
            </a:r>
            <a:r>
              <a:rPr lang="pl-PL" dirty="0" err="1">
                <a:highlight>
                  <a:srgbClr val="FFFF99"/>
                </a:highlight>
              </a:rPr>
              <a:t>integer</a:t>
            </a:r>
            <a:r>
              <a:rPr lang="pl-PL" dirty="0">
                <a:highlight>
                  <a:srgbClr val="FFFF99"/>
                </a:highlight>
              </a:rPr>
              <a:t>  </a:t>
            </a:r>
            <a:endParaRPr lang="en-US" sz="1800" dirty="0">
              <a:highlight>
                <a:srgbClr val="FFFF99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F2DC0E-6742-5D57-4E08-FD454E48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871" y="5435765"/>
            <a:ext cx="1985324" cy="54000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3C6E06-4916-7BD7-92C8-951D21AF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521" y="5692874"/>
            <a:ext cx="1524730" cy="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557703" y="792452"/>
            <a:ext cx="114133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Let’s back to a single sinewave case. What else can spoil amplitude transmission?</a:t>
            </a:r>
          </a:p>
          <a:p>
            <a:r>
              <a:rPr lang="en-US" sz="1600" dirty="0"/>
              <a:t>Let’s examinate reference </a:t>
            </a:r>
            <a:r>
              <a:rPr lang="en-US" sz="1600" b="1" dirty="0"/>
              <a:t>phase</a:t>
            </a:r>
            <a:r>
              <a:rPr lang="en-US" sz="1600" dirty="0"/>
              <a:t> deviation. </a:t>
            </a:r>
          </a:p>
          <a:p>
            <a:r>
              <a:rPr lang="en-US" sz="1600" dirty="0"/>
              <a:t>Complete script. (Note that this time the problem is no interferer but reference variation)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926666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7.6%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29.3%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637CC46-9D9E-CB6B-B3E5-F28A2CA9C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03" y="1639523"/>
            <a:ext cx="4481022" cy="50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 dirty="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 dirty="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37FDBC2-7034-C301-940B-D6141768B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0" y="1680031"/>
            <a:ext cx="5243383" cy="34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5C0F3FF-66A0-2EDC-4E6C-F5FBA3A53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77" y="2437414"/>
            <a:ext cx="4918611" cy="39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1A64A6-90C2-BE71-B78B-5B2DD760F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78" y="1473814"/>
            <a:ext cx="5013589" cy="50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728578" y="3611674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CFC7389-9F30-04CD-8E5E-AD29E7164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1" y="1652802"/>
            <a:ext cx="5456033" cy="4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7336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1*(-1)+(-1)*(-1)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-1*(-1)+1*(-1)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-2*(-2)+(-2)*2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A638880-74CD-7E9A-F1C3-2E862D4D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41" y="1336750"/>
            <a:ext cx="3334136" cy="248910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8F5DE6A-74B4-D8FA-7CDD-A20A15FA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02" y="3905953"/>
            <a:ext cx="695422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Copy</a:t>
            </a:r>
            <a:r>
              <a:rPr lang="en-US" sz="1600" dirty="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 dirty="0"/>
          </a:p>
          <a:p>
            <a:pPr>
              <a:lnSpc>
                <a:spcPct val="150000"/>
              </a:lnSpc>
            </a:pPr>
            <a:r>
              <a:rPr lang="en-US" sz="1600" dirty="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 dirty="0"/>
          </a:p>
          <a:p>
            <a:r>
              <a:rPr lang="en-US" sz="1600" dirty="0"/>
              <a:t>Recall the functionalities above scripts.</a:t>
            </a:r>
          </a:p>
          <a:p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Run</a:t>
            </a:r>
            <a:r>
              <a:rPr lang="en-US" sz="1200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 dirty="0"/>
              <a:t>and than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 dirty="0"/>
              <a:t>prints AMPL_VECTOR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E562F48-E0D8-B2A3-1579-2DBAB6B41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543394"/>
            <a:ext cx="4562452" cy="49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Copy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4_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 dirty="0"/>
          </a:p>
          <a:p>
            <a:r>
              <a:rPr lang="en-US" sz="1600" dirty="0"/>
              <a:t>At present version, the script  first modulates all five numbers and after that demodulates them.</a:t>
            </a:r>
          </a:p>
          <a:p>
            <a:endParaRPr lang="en-US" sz="1600" dirty="0"/>
          </a:p>
          <a:p>
            <a:r>
              <a:rPr lang="en-US" sz="1600" dirty="0"/>
              <a:t>Modify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to modulate and demodulate </a:t>
            </a:r>
          </a:p>
          <a:p>
            <a:r>
              <a:rPr lang="en-US" sz="1600" dirty="0"/>
              <a:t>per single number (reduce loops to one)</a:t>
            </a:r>
          </a:p>
          <a:p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Add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 dirty="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dirty="0" err="1">
                <a:cs typeface="Courier New" panose="02070309020205020404" pitchFamily="49" charset="0"/>
              </a:rPr>
              <a:t>plt.plot</a:t>
            </a:r>
            <a:r>
              <a:rPr lang="en-US" sz="1400" dirty="0">
                <a:cs typeface="Courier New" panose="02070309020205020404" pitchFamily="49" charset="0"/>
              </a:rPr>
              <a:t>(Rx) </a:t>
            </a:r>
            <a:r>
              <a:rPr lang="en-US" sz="1600" dirty="0">
                <a:cs typeface="Courier New" panose="02070309020205020404" pitchFamily="49" charset="0"/>
              </a:rPr>
              <a:t>after loop)</a:t>
            </a: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altLang="en-US" sz="1600" u="sng" dirty="0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0E8A0805-9D20-E4CB-CCF3-7D06E0EE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03" y="3251425"/>
            <a:ext cx="3845577" cy="31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 dirty="0">
                <a:cs typeface="Courier New" panose="02070309020205020404" pitchFamily="49" charset="0"/>
              </a:rPr>
              <a:t>to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600" b="1" dirty="0">
                <a:cs typeface="Courier New" panose="02070309020205020404" pitchFamily="49" charset="0"/>
              </a:rPr>
              <a:t>5.1_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before subtraction convert list of received amplitudes to </a:t>
            </a:r>
            <a:r>
              <a:rPr lang="en-US" sz="1600" dirty="0" err="1"/>
              <a:t>numpy</a:t>
            </a:r>
            <a:r>
              <a:rPr lang="en-US" sz="1600" dirty="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5FE1641-E4AC-6983-40A5-8368549D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702" y="2541247"/>
            <a:ext cx="4255163" cy="391328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38ABB17B-CA69-3B3C-E641-AED205AE9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655" y="954036"/>
            <a:ext cx="3807723" cy="2868923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F4F09F9-C444-14DA-E005-E346A26C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620" y="775801"/>
            <a:ext cx="695422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</a:t>
            </a:r>
            <a:r>
              <a:rPr lang="en-US" sz="1800" dirty="0"/>
              <a:t> </a:t>
            </a:r>
            <a:r>
              <a:rPr lang="en-US" sz="1600" b="1" dirty="0">
                <a:cs typeface="Courier New" panose="02070309020205020404" pitchFamily="49" charset="0"/>
              </a:rPr>
              <a:t>5.1_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5.2_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Remove redundant code </a:t>
            </a:r>
            <a:r>
              <a:rPr lang="en-US" sz="1600" dirty="0"/>
              <a:t>(error calculation)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50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FCBC46F-3FF5-8311-4801-39E61844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968" y="4097553"/>
            <a:ext cx="3077832" cy="2305656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4E5D09A-B253-B1D2-F8B2-A2ADD856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51" y="4097553"/>
            <a:ext cx="2870963" cy="220964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75AF278-5C8F-6FCB-CE4C-98F7639F2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030" y="292157"/>
            <a:ext cx="4220042" cy="38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 practice, one can</a:t>
            </a:r>
            <a:r>
              <a:rPr lang="en-US" dirty="0"/>
              <a:t> not</a:t>
            </a:r>
            <a:r>
              <a:rPr lang="en-US" sz="1800" dirty="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 dirty="0"/>
              <a:t>For a given noise deviation r</a:t>
            </a:r>
            <a:r>
              <a:rPr lang="en-US" sz="1800" dirty="0"/>
              <a:t>eceived amplitudes values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 dirty="0">
                <a:latin typeface="inherit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What is the relationship between noise deviation and number of </a:t>
            </a:r>
            <a:r>
              <a:rPr lang="en-US" sz="1800" u="sng" dirty="0"/>
              <a:t>nonoverlapping</a:t>
            </a:r>
            <a:r>
              <a:rPr lang="en-US" sz="1800" dirty="0"/>
              <a:t> ranges?</a:t>
            </a:r>
          </a:p>
          <a:p>
            <a:r>
              <a:rPr lang="en-US" altLang="en-US" dirty="0"/>
              <a:t>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pl-PL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pl-PL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altLang="en-US" sz="1600" dirty="0"/>
              <a:t>the greater the noise deviation, the wider the non </a:t>
            </a:r>
            <a:r>
              <a:rPr lang="en-US" altLang="en-US" sz="1600" dirty="0" err="1"/>
              <a:t>overlaping</a:t>
            </a:r>
            <a:r>
              <a:rPr lang="en-US" altLang="en-US" sz="1600" dirty="0"/>
              <a:t> ranges are</a:t>
            </a:r>
            <a:r>
              <a:rPr lang="pl-PL" altLang="en-US" sz="1600" dirty="0"/>
              <a:t>. </a:t>
            </a:r>
            <a:r>
              <a:rPr lang="pl-PL" altLang="en-US" sz="1600" dirty="0" err="1"/>
              <a:t>So</a:t>
            </a:r>
            <a:r>
              <a:rPr lang="pl-PL" altLang="en-US" sz="1600" dirty="0"/>
              <a:t> with </a:t>
            </a:r>
            <a:r>
              <a:rPr lang="pl-PL" altLang="en-US" sz="1600" dirty="0" err="1"/>
              <a:t>noiser</a:t>
            </a:r>
            <a:r>
              <a:rPr lang="pl-PL" altLang="en-US" sz="1600" dirty="0"/>
              <a:t> channel less </a:t>
            </a:r>
            <a:r>
              <a:rPr lang="pl-PL" altLang="en-US" sz="1600" dirty="0" err="1"/>
              <a:t>signals</a:t>
            </a:r>
            <a:r>
              <a:rPr lang="pl-PL" altLang="en-US" sz="1600" dirty="0"/>
              <a:t> with </a:t>
            </a:r>
            <a:r>
              <a:rPr lang="pl-PL" altLang="en-US" sz="1600" dirty="0" err="1"/>
              <a:t>different</a:t>
            </a:r>
            <a:r>
              <a:rPr lang="pl-PL" altLang="en-US" sz="1600" dirty="0"/>
              <a:t> </a:t>
            </a:r>
            <a:r>
              <a:rPr lang="pl-PL" altLang="en-US" sz="1600" dirty="0" err="1"/>
              <a:t>amplitudes</a:t>
            </a:r>
            <a:r>
              <a:rPr lang="pl-PL" altLang="en-US" sz="1600" dirty="0"/>
              <a:t> </a:t>
            </a:r>
            <a:r>
              <a:rPr lang="pl-PL" altLang="en-US" sz="1600" dirty="0" err="1"/>
              <a:t>can</a:t>
            </a:r>
            <a:r>
              <a:rPr lang="pl-PL" altLang="en-US" sz="1600" dirty="0"/>
              <a:t> be </a:t>
            </a:r>
            <a:r>
              <a:rPr lang="pl-PL" altLang="en-US" sz="1600" dirty="0" err="1"/>
              <a:t>transmited</a:t>
            </a:r>
            <a:r>
              <a:rPr lang="pl-PL" altLang="en-US" sz="1600" dirty="0"/>
              <a:t> </a:t>
            </a:r>
            <a:r>
              <a:rPr lang="pl-PL" altLang="en-US" sz="1600" dirty="0" err="1"/>
              <a:t>without</a:t>
            </a:r>
            <a:r>
              <a:rPr lang="pl-PL" altLang="en-US" sz="1600" dirty="0"/>
              <a:t> </a:t>
            </a:r>
            <a:r>
              <a:rPr lang="pl-PL" altLang="en-US" sz="1600" dirty="0" err="1"/>
              <a:t>leak</a:t>
            </a:r>
            <a:r>
              <a:rPr lang="pl-PL" altLang="en-US" sz="1600" dirty="0"/>
              <a:t> of </a:t>
            </a:r>
            <a:r>
              <a:rPr lang="pl-PL" altLang="en-US" sz="1600" dirty="0" err="1"/>
              <a:t>information</a:t>
            </a:r>
            <a:r>
              <a:rPr lang="pl-PL" altLang="en-US" sz="1600" dirty="0"/>
              <a:t> to </a:t>
            </a:r>
            <a:r>
              <a:rPr lang="pl-PL" altLang="en-US" sz="1600" dirty="0" err="1"/>
              <a:t>other</a:t>
            </a:r>
            <a:r>
              <a:rPr lang="pl-PL" altLang="en-US" sz="1600" dirty="0"/>
              <a:t> </a:t>
            </a:r>
            <a:r>
              <a:rPr lang="pl-PL" altLang="en-US" sz="1600" dirty="0" err="1"/>
              <a:t>amplitudes</a:t>
            </a:r>
            <a:r>
              <a:rPr lang="pl-PL" alt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send only </a:t>
            </a:r>
            <a:r>
              <a:rPr lang="en-US" sz="1800" b="1" dirty="0"/>
              <a:t>limited number of values </a:t>
            </a:r>
            <a:r>
              <a:rPr lang="en-US" sz="1800" dirty="0"/>
              <a:t>(amplitudes), and the number of values in that set depends on noise deviation.</a:t>
            </a:r>
          </a:p>
          <a:p>
            <a:r>
              <a:rPr lang="en-US" dirty="0"/>
              <a:t>The elements of that set are called </a:t>
            </a:r>
            <a:r>
              <a:rPr lang="en-US" b="1" dirty="0"/>
              <a:t>symbols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Copy </a:t>
            </a:r>
            <a:r>
              <a:rPr lang="en-US" sz="1600" b="1" dirty="0"/>
              <a:t>5.2_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 dirty="0">
                <a:cs typeface="Courier New" panose="02070309020205020404" pitchFamily="49" charset="0"/>
              </a:rPr>
              <a:t>to </a:t>
            </a:r>
            <a:r>
              <a:rPr lang="en-US" sz="1600" b="1" dirty="0">
                <a:cs typeface="Courier New" panose="02070309020205020404" pitchFamily="49" charset="0"/>
              </a:rPr>
              <a:t>5.3_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Courier New" panose="02070309020205020404" pitchFamily="49" charset="0"/>
              </a:rPr>
              <a:t>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dirty="0">
                <a:cs typeface="Courier New" panose="02070309020205020404" pitchFamily="49" charset="0"/>
              </a:rPr>
              <a:t>to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dirty="0">
                <a:cs typeface="Courier New" panose="02070309020205020404" pitchFamily="49" charset="0"/>
              </a:rPr>
              <a:t>Modify amplitudes plot to draw each symbol with unique color. </a:t>
            </a:r>
            <a:br>
              <a:rPr lang="es-ES" sz="1600" dirty="0">
                <a:cs typeface="Courier New" panose="02070309020205020404" pitchFamily="49" charset="0"/>
              </a:rPr>
            </a:br>
            <a:r>
              <a:rPr lang="es-ES" sz="1600" dirty="0">
                <a:cs typeface="Courier New" panose="02070309020205020404" pitchFamily="49" charset="0"/>
              </a:rPr>
              <a:t>Use list indexing.</a:t>
            </a:r>
          </a:p>
          <a:p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223564" y="1778646"/>
            <a:ext cx="3519081" cy="269341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2270109"/>
            <a:chOff x="333366" y="4941388"/>
            <a:chExt cx="8015090" cy="22701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Use the script to estimate noise deviation 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Assume we are limited to same amplitudes in range as for previous symbol numbers.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You have to use decimal numbers for amplitudes.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cs typeface="Courier New" panose="02070309020205020404" pitchFamily="49" charset="0"/>
                </a:rPr>
                <a:t>Place resulting plot on the right. </a:t>
              </a:r>
              <a:r>
                <a:rPr lang="en-US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Do not forget to write estimation.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  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Estimated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noise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deviation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is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equal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around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0.4 (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value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 in plot </a:t>
              </a:r>
              <a:r>
                <a:rPr lang="pl-PL" sz="1600" dirty="0" err="1">
                  <a:highlight>
                    <a:srgbClr val="FFFF99"/>
                  </a:highlight>
                  <a:cs typeface="Courier New" panose="02070309020205020404" pitchFamily="49" charset="0"/>
                </a:rPr>
                <a:t>title</a:t>
              </a:r>
              <a:r>
                <a:rPr lang="pl-PL" sz="1600" dirty="0">
                  <a:highlight>
                    <a:srgbClr val="FFFF99"/>
                  </a:highlight>
                  <a:cs typeface="Courier New" panose="02070309020205020404" pitchFamily="49" charset="0"/>
                </a:rPr>
                <a:t>)</a:t>
              </a:r>
              <a:endParaRPr lang="en-US" sz="1600" dirty="0">
                <a:highlight>
                  <a:srgbClr val="FFFF99"/>
                </a:highlight>
                <a:cs typeface="Courier New" panose="020703090202050204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2AB9E29-17C5-E92B-6A2B-150E0D4D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2" y="3611277"/>
            <a:ext cx="5020376" cy="78115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0AB6063-EB43-9CF9-CD1D-A24A2F53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352" y="4440151"/>
            <a:ext cx="3090293" cy="23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Symbol-amplitude mapping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/>
              <a:t>Data to transfer: byte </a:t>
            </a:r>
            <a:r>
              <a:rPr lang="en-US" sz="1600" b="1">
                <a:solidFill>
                  <a:srgbClr val="0070C0"/>
                </a:solidFill>
              </a:rPr>
              <a:t>00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>
                <a:solidFill>
                  <a:srgbClr val="0070C0"/>
                </a:solidFill>
              </a:rPr>
              <a:t>01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/>
              <a:t>: (</a:t>
            </a:r>
            <a:r>
              <a:rPr lang="en-US" sz="1600" err="1"/>
              <a:t>lsb</a:t>
            </a:r>
            <a:r>
              <a:rPr lang="en-US" sz="160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/>
              <a:t>Tx amplitudes : ranges for </a:t>
            </a:r>
            <a:r>
              <a:rPr lang="en-US" sz="1600" err="1"/>
              <a:t>lsb</a:t>
            </a:r>
            <a:r>
              <a:rPr lang="en-US" sz="1600"/>
              <a:t> first</a:t>
            </a:r>
          </a:p>
          <a:p>
            <a:r>
              <a:rPr lang="en-US" sz="1600"/>
              <a:t>  </a:t>
            </a:r>
            <a:r>
              <a:rPr lang="en-US" sz="1600" b="1"/>
              <a:t>Symbol: </a:t>
            </a:r>
            <a:r>
              <a:rPr lang="en-US" sz="1600" b="1" err="1"/>
              <a:t>Ampl</a:t>
            </a:r>
            <a:r>
              <a:rPr lang="en-US" sz="1600" b="1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2.0: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1.0: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67024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5BD17B0-4279-BF1A-5767-23F716C4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831" y="965652"/>
            <a:ext cx="445832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Fulfill table with symbols and amplitudes by using 8 symbol Tx scheme</a:t>
            </a:r>
            <a:br>
              <a:rPr lang="en-US" sz="1600" dirty="0"/>
            </a:br>
            <a:r>
              <a:rPr lang="en-US" sz="1600" dirty="0"/>
              <a:t>Data to transfer: byte 001001111110011111100111 : (</a:t>
            </a:r>
            <a:r>
              <a:rPr lang="en-US" sz="1600" dirty="0" err="1"/>
              <a:t>lsb</a:t>
            </a:r>
            <a:r>
              <a:rPr lang="en-US" sz="1600" dirty="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96418"/>
              </p:ext>
            </p:extLst>
          </p:nvPr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the next exercises we will use readymade functions for “symbol-amplitude” mapping.</a:t>
            </a:r>
          </a:p>
          <a:p>
            <a:r>
              <a:rPr lang="en-US" sz="1600" dirty="0"/>
              <a:t>The functions make mapping between 2, 4 and 8 symbols amplitudes in range from  -1 to 1.</a:t>
            </a:r>
          </a:p>
          <a:p>
            <a:r>
              <a:rPr lang="en-US" sz="1600" dirty="0"/>
              <a:t>They are collected in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 dirty="0"/>
              <a:t> </a:t>
            </a:r>
            <a:r>
              <a:rPr lang="en-US" sz="1600" dirty="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Examine the content of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61771E4-B354-C690-B9EA-7A863DB93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905" y="1879479"/>
            <a:ext cx="2730309" cy="211290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A45EB76-9A4E-979A-9828-E1A2E23AD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527" y="4356076"/>
            <a:ext cx="2868337" cy="21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5B650A4-8F85-46CC-4FCC-D0E75CB51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71" y="1590608"/>
            <a:ext cx="4634480" cy="26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C4F23D-03E4-958B-99C8-2C0127B3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88" y="724619"/>
            <a:ext cx="2410659" cy="231911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C0E1D4E-CFC4-70CA-D7A9-19FF60DF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3" y="3408621"/>
            <a:ext cx="3645044" cy="272476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CA3AEC2-1A69-B762-D718-30E2404C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024" y="3427241"/>
            <a:ext cx="3732385" cy="28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Name the script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128AA0-5B72-4F17-FBAF-1DA5DCF5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1880820"/>
            <a:ext cx="5468113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4975DEF-5F82-6FF4-FAE0-CCFE960E9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445971"/>
            <a:ext cx="4774803" cy="527550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3E39111-3B96-181C-A5EE-9BE9CC6D5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646" y="4792365"/>
            <a:ext cx="4706007" cy="117173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EFE5C36-EC25-2A56-4C53-ED0FA534B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779" y="4228848"/>
            <a:ext cx="200052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4E3CE1A-FF25-7165-B575-5AE692A9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00" y="3064344"/>
            <a:ext cx="1803536" cy="228791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40BB1C8-6B9E-4DD6-493F-F6BA3D4F2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535" y="3085163"/>
            <a:ext cx="1790949" cy="22462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6B6EF9B-22A2-FD61-AA7D-1EBE62C77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733" y="1720918"/>
            <a:ext cx="4009819" cy="42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Save previous script as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AF4583-7D50-4550-2A40-246A2BD8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67" y="4931334"/>
            <a:ext cx="2501155" cy="18954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06D95C1-5802-219B-4464-90543389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258" y="1647273"/>
            <a:ext cx="5138522" cy="45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 dirty="0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65427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{2}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{2,4}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{2,4,8}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37768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8B7E9-74B7-4F00-9088-1A6C2C01E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744" y="841323"/>
            <a:ext cx="5582429" cy="150516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2DC31D4-4FA8-631B-0269-B58D1EA6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162" y="955721"/>
            <a:ext cx="457263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 know from previous slides that it is possible to transfer </a:t>
            </a:r>
            <a:r>
              <a:rPr lang="en-US" sz="1600" b="1" dirty="0"/>
              <a:t>two</a:t>
            </a:r>
            <a:r>
              <a:rPr lang="en-US" sz="1600" dirty="0"/>
              <a:t> </a:t>
            </a:r>
            <a:r>
              <a:rPr lang="en-US" sz="1600" b="1" dirty="0"/>
              <a:t>sinewaves</a:t>
            </a:r>
            <a:r>
              <a:rPr lang="en-US" sz="1600" dirty="0"/>
              <a:t> of the same frequency via </a:t>
            </a:r>
            <a:r>
              <a:rPr lang="en-US" sz="1600" b="1" dirty="0"/>
              <a:t>single channel </a:t>
            </a:r>
            <a:r>
              <a:rPr lang="en-US" sz="1600" dirty="0"/>
              <a:t>(signal) if sinewaves are </a:t>
            </a:r>
            <a:r>
              <a:rPr lang="en-US" sz="1600" b="1" dirty="0"/>
              <a:t>orthogonal. </a:t>
            </a:r>
            <a:r>
              <a:rPr lang="en-US" sz="1600" dirty="0"/>
              <a:t> It is the case for </a:t>
            </a:r>
            <a:r>
              <a:rPr lang="en-US" sz="1600" b="1" dirty="0"/>
              <a:t>pi/2 shifted </a:t>
            </a:r>
            <a:r>
              <a:rPr lang="en-US" sz="1600" dirty="0"/>
              <a:t>sinewaves (</a:t>
            </a:r>
            <a:r>
              <a:rPr lang="en-US" sz="1600" b="1" dirty="0"/>
              <a:t>sine</a:t>
            </a:r>
            <a:r>
              <a:rPr lang="en-US" sz="1600" dirty="0"/>
              <a:t> and </a:t>
            </a:r>
            <a:r>
              <a:rPr lang="en-US" sz="1600" b="1" dirty="0"/>
              <a:t>cosines</a:t>
            </a:r>
            <a:r>
              <a:rPr lang="en-US" sz="1600" dirty="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ighlight>
                  <a:srgbClr val="FFFFCC"/>
                </a:highlight>
              </a:rPr>
              <a:t>2_OrthogonalSinewavesAmplitudeModulation\1_SingleFrequency\2_TwoSineWaves\InteractivePresentations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 interactive plots from previous slide to answer following questions.</a:t>
            </a:r>
          </a:p>
          <a:p>
            <a:endParaRPr lang="en-US" sz="1600" dirty="0"/>
          </a:p>
          <a:p>
            <a:r>
              <a:rPr lang="en-US" sz="1600" b="1" dirty="0"/>
              <a:t>sinusoid_composition.html</a:t>
            </a:r>
            <a:r>
              <a:rPr lang="en-US" sz="1600" dirty="0"/>
              <a:t>: find amplitude of sinus and </a:t>
            </a:r>
            <a:r>
              <a:rPr lang="en-US" sz="1600" dirty="0" err="1"/>
              <a:t>cosinus</a:t>
            </a:r>
            <a:r>
              <a:rPr lang="en-US" sz="1600" dirty="0"/>
              <a:t> to obtain sinusoid of amplitude 1.15 and phase 1.0 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sin: </a:t>
            </a:r>
            <a:r>
              <a:rPr lang="pl-PL" sz="1600" dirty="0">
                <a:highlight>
                  <a:srgbClr val="FFFF00"/>
                </a:highlight>
              </a:rPr>
              <a:t>0.97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</a:t>
            </a:r>
            <a:r>
              <a:rPr lang="en-US" sz="1600" dirty="0" err="1"/>
              <a:t>ampl</a:t>
            </a:r>
            <a:r>
              <a:rPr lang="en-US" sz="1600" dirty="0"/>
              <a:t>. cos: </a:t>
            </a:r>
            <a:r>
              <a:rPr lang="pl-PL" sz="1600" dirty="0">
                <a:highlight>
                  <a:srgbClr val="FFFF00"/>
                </a:highlight>
              </a:rPr>
              <a:t>0.62</a:t>
            </a:r>
            <a:endParaRPr lang="en-US" sz="1600" dirty="0">
              <a:highlight>
                <a:srgbClr val="FFFF00"/>
              </a:highlight>
            </a:endParaRPr>
          </a:p>
          <a:p>
            <a:endParaRPr lang="en-US" sz="1600" dirty="0"/>
          </a:p>
          <a:p>
            <a:r>
              <a:rPr lang="en-US" sz="1600" b="1" dirty="0"/>
              <a:t>sinusoid_decomposition.html</a:t>
            </a:r>
            <a:r>
              <a:rPr lang="en-US" sz="1600" dirty="0"/>
              <a:t>: find amplitude and phase of sinusoid of which is a sum of sinus of amplitude 0.5 and </a:t>
            </a:r>
            <a:r>
              <a:rPr lang="en-US" sz="1600" dirty="0" err="1"/>
              <a:t>cosinus</a:t>
            </a:r>
            <a:r>
              <a:rPr lang="en-US" sz="1600" dirty="0"/>
              <a:t> of </a:t>
            </a:r>
            <a:r>
              <a:rPr lang="en-US" sz="1600" dirty="0" err="1"/>
              <a:t>amplidude</a:t>
            </a:r>
            <a:r>
              <a:rPr lang="en-US" sz="1600" dirty="0"/>
              <a:t> 1.5</a:t>
            </a: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dirty="0"/>
              <a:t>- sinusoid </a:t>
            </a:r>
            <a:r>
              <a:rPr lang="en-US" sz="1600" dirty="0" err="1"/>
              <a:t>ampl</a:t>
            </a:r>
            <a:r>
              <a:rPr lang="en-US" sz="1600" dirty="0"/>
              <a:t>.: </a:t>
            </a:r>
            <a:r>
              <a:rPr lang="pl-PL" sz="1600" dirty="0">
                <a:highlight>
                  <a:srgbClr val="FFFF00"/>
                </a:highlight>
              </a:rPr>
              <a:t>1.57</a:t>
            </a:r>
            <a:endParaRPr lang="en-US" sz="1600" dirty="0"/>
          </a:p>
          <a:p>
            <a:r>
              <a:rPr lang="en-US" sz="1600" dirty="0"/>
              <a:t>- sinusoid phase.: </a:t>
            </a:r>
            <a:r>
              <a:rPr lang="pl-PL" sz="1600" dirty="0">
                <a:highlight>
                  <a:srgbClr val="FFFF00"/>
                </a:highlight>
              </a:rPr>
              <a:t>1.25</a:t>
            </a:r>
            <a:endParaRPr lang="en-US" sz="1600" dirty="0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endParaRPr lang="en-US" sz="1600" dirty="0">
              <a:highlight>
                <a:srgbClr val="FFFF00"/>
              </a:highlight>
            </a:endParaRPr>
          </a:p>
          <a:p>
            <a:r>
              <a:rPr lang="en-US" sz="1600" b="1" dirty="0"/>
              <a:t>sinusoid_decomposition_spinning_vector.html: </a:t>
            </a:r>
            <a:r>
              <a:rPr lang="en-US" sz="1600" dirty="0"/>
              <a:t>what are the vector angles at which sinus and </a:t>
            </a:r>
            <a:r>
              <a:rPr lang="en-US" sz="1600" dirty="0" err="1"/>
              <a:t>cosinus</a:t>
            </a:r>
            <a:r>
              <a:rPr lang="en-US" sz="1600" dirty="0"/>
              <a:t> have equal value</a:t>
            </a:r>
          </a:p>
          <a:p>
            <a:r>
              <a:rPr lang="en-US" sz="1600" b="1" dirty="0">
                <a:highlight>
                  <a:srgbClr val="FFFF00"/>
                </a:highlight>
              </a:rPr>
              <a:t>π</a:t>
            </a:r>
            <a:r>
              <a:rPr lang="pl-PL" sz="1600" b="1" dirty="0">
                <a:highlight>
                  <a:srgbClr val="FFFF00"/>
                </a:highlight>
              </a:rPr>
              <a:t>/4 + k*</a:t>
            </a:r>
            <a:r>
              <a:rPr lang="en-US" sz="1600" b="1" dirty="0">
                <a:highlight>
                  <a:srgbClr val="FFFF00"/>
                </a:highlight>
              </a:rPr>
              <a:t> π</a:t>
            </a:r>
            <a:r>
              <a:rPr lang="pl-PL" sz="1600" b="1" dirty="0">
                <a:highlight>
                  <a:srgbClr val="FFFF00"/>
                </a:highlight>
              </a:rPr>
              <a:t>/2 ,  k </a:t>
            </a:r>
            <a:r>
              <a:rPr lang="el-GR" sz="1600" b="1" dirty="0">
                <a:highlight>
                  <a:srgbClr val="FFFF00"/>
                </a:highlight>
              </a:rPr>
              <a:t>ϵ</a:t>
            </a:r>
            <a:r>
              <a:rPr lang="pl-PL" sz="1600" b="1" dirty="0">
                <a:highlight>
                  <a:srgbClr val="FFFF00"/>
                </a:highlight>
              </a:rPr>
              <a:t> Z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15DA88-4B3E-B951-86BF-67CA971A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56" y="1325922"/>
            <a:ext cx="4376754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58696DD-D3DA-32BC-0D25-1CDF66325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9" y="1176094"/>
            <a:ext cx="4488577" cy="555695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C48B20A-CC50-AF7E-1EF3-F9208DC6D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061" y="4974044"/>
            <a:ext cx="2945360" cy="4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previous script to decode signal from “</a:t>
            </a:r>
            <a:r>
              <a:rPr lang="en-US" sz="1600" err="1"/>
              <a:t>Tx_Signal</a:t>
            </a:r>
            <a:r>
              <a:rPr lang="en-US" sz="1600"/>
              <a:t>_Exercise.</a:t>
            </a:r>
            <a:r>
              <a:rPr lang="en-US" sz="1600" err="1"/>
              <a:t>npy</a:t>
            </a:r>
            <a:r>
              <a:rPr lang="en-US" sz="1600"/>
              <a:t>“ file.</a:t>
            </a:r>
          </a:p>
          <a:p>
            <a:r>
              <a:rPr lang="en-US" sz="160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D8172D5-1669-A0E6-E8B4-9F88A1C7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85" y="1624075"/>
            <a:ext cx="3553215" cy="259518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DD45AE4-A4A3-1267-9E81-BBC9320C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49" y="4257356"/>
            <a:ext cx="3527851" cy="4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Copy</a:t>
            </a:r>
            <a:r>
              <a:rPr lang="en-US" sz="1400" dirty="0"/>
              <a:t> scripts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to:  subfolder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Rename </a:t>
            </a:r>
            <a:r>
              <a:rPr lang="en-US" sz="1400" dirty="0"/>
              <a:t>them as below: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/>
              <a:t>Run</a:t>
            </a:r>
            <a:r>
              <a:rPr lang="en-US" sz="16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 dirty="0"/>
              <a:t>and than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 dirty="0"/>
              <a:t>.</a:t>
            </a:r>
          </a:p>
          <a:p>
            <a:r>
              <a:rPr lang="en-US" sz="1600" dirty="0"/>
              <a:t>Check whether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 dirty="0"/>
              <a:t>prints amplitude vector from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5647002-EBE4-1C8B-6B71-076643ED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16" y="961075"/>
            <a:ext cx="1743318" cy="279121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842CE8A9-DCE6-4932-3AB7-112280CD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3" y="4234716"/>
            <a:ext cx="4399295" cy="4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Completing script on the left to </a:t>
            </a:r>
            <a:r>
              <a:rPr lang="en-US" sz="1600" b="1"/>
              <a:t>Merge</a:t>
            </a:r>
            <a:r>
              <a:rPr lang="en-US" sz="1600"/>
              <a:t>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/>
              <a:t>and 1.2_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/>
              <a:t>into single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Amplitude vectors printed by the script (demodulation) should equal to amplitude vectors defined on the beginning of the script ().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AFDD2BE-7D75-1B5D-639E-B17F8752A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561" y="948005"/>
            <a:ext cx="4634772" cy="54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 dirty="0"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1. Add normal distribution noise </a:t>
            </a:r>
            <a:r>
              <a:rPr lang="en-US" sz="1600" dirty="0"/>
              <a:t>to channel (</a:t>
            </a:r>
            <a:r>
              <a:rPr lang="en-US" sz="1600" dirty="0" err="1"/>
              <a:t>numpy.random.normal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Add error calculation and printing.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C0ADFD10-3C83-6064-8657-F32F3E386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65" y="2783039"/>
            <a:ext cx="3274037" cy="246426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F1592AAD-472C-3BC4-1E2A-AF9CF89FC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965" y="5247305"/>
            <a:ext cx="3244109" cy="870624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5EA3D01F-516E-CE89-3F1A-87CA1EECB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021" y="396022"/>
            <a:ext cx="3692549" cy="3692549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584D407D-76F5-E4F9-7364-2E156C9E8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021" y="4088571"/>
            <a:ext cx="3690376" cy="23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80121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289D6-170C-47AA-8DD9-1E7B3424E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3" y="767917"/>
            <a:ext cx="5013387" cy="1744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61B1-3973-4E01-AC90-CBCEDDFFB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128" y="3235057"/>
            <a:ext cx="5229955" cy="250542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CF5841C-43EF-8285-45B2-21C82D306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865" y="839014"/>
            <a:ext cx="4334480" cy="166710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9B21F5D-B9DE-BCF5-C68A-81EBF88E9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3405" y="3779489"/>
            <a:ext cx="314368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1. Copy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 dirty="0"/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2. Add parameter  NOISE_DEVIATION  to define “scale” argument of the “normal” function.</a:t>
            </a:r>
          </a:p>
          <a:p>
            <a:r>
              <a:rPr lang="en-US" sz="1400" dirty="0"/>
              <a:t>3. Set amplitudes to transmit as below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s-ES" sz="1400" dirty="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 dirty="0"/>
              <a:t>   AMPL_VECTOR_COS = ( 1, 1,-1,-1)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 dirty="0"/>
          </a:p>
          <a:p>
            <a:pPr>
              <a:spcAft>
                <a:spcPts val="600"/>
              </a:spcAft>
            </a:pPr>
            <a:endParaRPr lang="en-US" sz="1400" dirty="0"/>
          </a:p>
          <a:p>
            <a:r>
              <a:rPr lang="en-US" sz="1400" dirty="0"/>
              <a:t>5. Use </a:t>
            </a:r>
            <a:r>
              <a:rPr lang="en-US" sz="1400" dirty="0" err="1"/>
              <a:t>plt.scatter</a:t>
            </a:r>
            <a:r>
              <a:rPr lang="en-US" sz="1400" dirty="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6. Generate missing figures (see below)</a:t>
            </a: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  <a:p>
            <a:endParaRPr lang="en-US" sz="1500" dirty="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D864A0A-3CFF-CD40-D961-6AFB030B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" y="4471045"/>
            <a:ext cx="2906846" cy="216113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77888C4-3B87-AF2B-7A9E-4E05C2A72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342" y="4471045"/>
            <a:ext cx="2817959" cy="21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Copy </a:t>
            </a:r>
            <a:r>
              <a:rPr lang="en-US" sz="1400" i="1" dirty="0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 dirty="0"/>
              <a:t>  </a:t>
            </a:r>
            <a:r>
              <a:rPr lang="en-US" sz="1400" dirty="0"/>
              <a:t>to </a:t>
            </a:r>
            <a:r>
              <a:rPr lang="en-US" sz="1400" i="1" dirty="0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/>
              <a:t>Modify script to plot each amplitude with unique color (</a:t>
            </a:r>
            <a:r>
              <a:rPr lang="en-US" sz="1400" dirty="0">
                <a:cs typeface="Courier New" panose="02070309020205020404" pitchFamily="49" charset="0"/>
              </a:rPr>
              <a:t>Hint: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 dirty="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 dirty="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dirty="0" err="1">
                <a:cs typeface="Courier New" panose="02070309020205020404" pitchFamily="49" charset="0"/>
              </a:rPr>
              <a:t>expecteded</a:t>
            </a:r>
            <a:r>
              <a:rPr lang="en-US" sz="1400" dirty="0">
                <a:cs typeface="Courier New" panose="02070309020205020404" pitchFamily="49" charset="0"/>
              </a:rPr>
              <a:t> during Rx decoding. (use plots for counting)</a:t>
            </a: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errors=</a:t>
            </a:r>
            <a:r>
              <a:rPr lang="pl-PL" sz="1600" dirty="0">
                <a:highlight>
                  <a:srgbClr val="FFFF00"/>
                </a:highlight>
              </a:rPr>
              <a:t>6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Errors = </a:t>
            </a:r>
            <a:r>
              <a:rPr lang="pl-PL" sz="1600" dirty="0">
                <a:highlight>
                  <a:srgbClr val="FFFF00"/>
                </a:highlight>
              </a:rPr>
              <a:t>11</a:t>
            </a:r>
            <a:endParaRPr lang="en-US" sz="1600" b="1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7D34211-20EA-8583-FF01-DB387122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60" y="2686732"/>
            <a:ext cx="3847733" cy="291494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F6F61FB-D4C4-E0DB-F284-E4269893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500" y="2749057"/>
            <a:ext cx="3685400" cy="27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below script to make given number of </a:t>
            </a:r>
            <a:r>
              <a:rPr lang="en-US" sz="1600" b="1" dirty="0"/>
              <a:t>transmissions\receptions </a:t>
            </a:r>
            <a:r>
              <a:rPr lang="en-US" sz="1600" dirty="0"/>
              <a:t>by using given number of </a:t>
            </a:r>
            <a:r>
              <a:rPr lang="en-US" sz="1600" b="1" dirty="0"/>
              <a:t>symbols</a:t>
            </a:r>
            <a:r>
              <a:rPr lang="en-US" sz="1600" dirty="0"/>
              <a:t> 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 dirty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 dirty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 dirty="0"/>
              <a:t> amplitude </a:t>
            </a:r>
            <a:r>
              <a:rPr lang="en-US" sz="1600" dirty="0" err="1"/>
              <a:t>maping</a:t>
            </a:r>
            <a:r>
              <a:rPr lang="en-US" sz="1600" dirty="0"/>
              <a:t>\</a:t>
            </a:r>
            <a:r>
              <a:rPr lang="en-US" sz="1600" dirty="0" err="1"/>
              <a:t>demaping</a:t>
            </a:r>
            <a:r>
              <a:rPr lang="en-US" sz="1600" dirty="0"/>
              <a:t> functions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80142EB-695A-F7FF-A2F7-E5787047B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7" y="1292492"/>
            <a:ext cx="4234983" cy="52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Save previous script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dirty="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: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</a:rPr>
              <a:t> 4</a:t>
            </a:r>
            <a:endParaRPr lang="en-US" sz="1800" i="0" u="none" strike="noStrike" dirty="0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07B9A5A-E8C8-68D3-D364-F8B0C0F5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2" y="2430904"/>
            <a:ext cx="1808875" cy="242999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5616175-3F53-3645-F93A-0910B29E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25" y="2400266"/>
            <a:ext cx="1875550" cy="243285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3490FAE-18AA-9F3A-7D1E-1A2332CF8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77" y="1177370"/>
            <a:ext cx="4082098" cy="42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Summary</a:t>
            </a:r>
          </a:p>
          <a:p>
            <a:r>
              <a:rPr lang="en-US" sz="1600" dirty="0"/>
              <a:t>In the last exercise we made data transmission we used two orthogonal sinewaves of the same frequency. </a:t>
            </a:r>
          </a:p>
          <a:p>
            <a:r>
              <a:rPr lang="en-US" altLang="en-US" sz="1600" dirty="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sz="1600" dirty="0"/>
              <a:t>was proportional to number of time slots (two number per slot, one for cosines second for sinus). </a:t>
            </a:r>
          </a:p>
          <a:p>
            <a:r>
              <a:rPr lang="en-US" sz="1600" dirty="0"/>
              <a:t>One time slot corresponded to single period of sinewave. </a:t>
            </a:r>
          </a:p>
          <a:p>
            <a:endParaRPr lang="en-US" sz="1600" dirty="0"/>
          </a:p>
          <a:p>
            <a:r>
              <a:rPr lang="en-US" sz="1600" b="1" dirty="0"/>
              <a:t>Observation</a:t>
            </a:r>
          </a:p>
          <a:p>
            <a:r>
              <a:rPr lang="en-US" sz="1600" dirty="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 dirty="0"/>
          </a:p>
          <a:p>
            <a:r>
              <a:rPr lang="en-US" sz="1600" b="1" dirty="0"/>
              <a:t>Motivation </a:t>
            </a:r>
          </a:p>
          <a:p>
            <a:r>
              <a:rPr lang="en-US" sz="1600" dirty="0"/>
              <a:t>To send more data via the same signal (channel)</a:t>
            </a:r>
          </a:p>
          <a:p>
            <a:endParaRPr lang="en-US" sz="1600" b="1" dirty="0"/>
          </a:p>
          <a:p>
            <a:r>
              <a:rPr lang="en-US" sz="1600" b="1" dirty="0"/>
              <a:t>Hypothesis </a:t>
            </a:r>
          </a:p>
          <a:p>
            <a:r>
              <a:rPr lang="en-US" sz="1600" dirty="0"/>
              <a:t>It I possible to transfer two or more sinewaves of different frequency via single signal in the way that hey do not interfere.</a:t>
            </a:r>
          </a:p>
          <a:p>
            <a:endParaRPr lang="en-US" sz="1600" dirty="0"/>
          </a:p>
          <a:p>
            <a:r>
              <a:rPr lang="en-US" sz="1600" b="1" dirty="0"/>
              <a:t>Experiments</a:t>
            </a:r>
          </a:p>
          <a:p>
            <a:r>
              <a:rPr lang="en-US" sz="1600" dirty="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89359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&lt;- </a:t>
                      </a:r>
                      <a:r>
                        <a:rPr lang="pl-PL" sz="12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&lt;- not </a:t>
                      </a:r>
                      <a:r>
                        <a:rPr lang="pl-PL" sz="1200" u="none" strike="noStrike" dirty="0" err="1"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&lt;- </a:t>
                      </a:r>
                      <a:r>
                        <a:rPr lang="pl-PL" sz="12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&lt;- </a:t>
                      </a:r>
                      <a:r>
                        <a:rPr lang="pl-PL" sz="12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 &lt;- </a:t>
                      </a:r>
                      <a:r>
                        <a:rPr lang="pl-PL" sz="12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 &lt;- </a:t>
                      </a:r>
                      <a:r>
                        <a:rPr lang="pl-PL" sz="12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19309"/>
              </p:ext>
            </p:extLst>
          </p:nvPr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0.5</a:t>
                      </a:r>
                      <a:r>
                        <a:rPr lang="pl-PL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&lt;- </a:t>
                      </a:r>
                      <a:r>
                        <a:rPr lang="pl-PL" sz="12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r>
                        <a:rPr lang="pl-PL" sz="1200" u="none" strike="noStrike" dirty="0">
                          <a:effectLst/>
                        </a:rPr>
                        <a:t> &lt;- not </a:t>
                      </a:r>
                      <a:r>
                        <a:rPr lang="pl-PL" sz="1200" u="none" strike="noStrike" dirty="0" err="1"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1.5</a:t>
                      </a:r>
                      <a:r>
                        <a:rPr lang="pl-PL" sz="12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&lt;- </a:t>
                      </a:r>
                      <a:r>
                        <a:rPr lang="pl-PL" sz="12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</a:t>
                      </a:r>
                      <a:r>
                        <a:rPr lang="pl-PL" sz="1200" u="none" strike="noStrike" dirty="0">
                          <a:effectLst/>
                        </a:rPr>
                        <a:t> &lt;- not </a:t>
                      </a:r>
                      <a:r>
                        <a:rPr lang="pl-PL" sz="1200" u="none" strike="noStrike" dirty="0" err="1">
                          <a:effectLst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r>
                        <a:rPr lang="pl-PL" sz="1200" b="0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 &lt;- </a:t>
                      </a:r>
                      <a:r>
                        <a:rPr lang="pl-PL" sz="12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&lt;- not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ortogonal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8C8C624-0611-4FDD-99E4-76BE8B79A60D}"/>
              </a:ext>
            </a:extLst>
          </p:cNvPr>
          <p:cNvSpPr txBox="1"/>
          <p:nvPr/>
        </p:nvSpPr>
        <p:spPr>
          <a:xfrm>
            <a:off x="7350826" y="1781299"/>
            <a:ext cx="4412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</a:t>
            </a:r>
            <a:r>
              <a:rPr lang="pl-PL" dirty="0" err="1"/>
              <a:t>gives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resaults</a:t>
            </a:r>
            <a:r>
              <a:rPr lang="pl-PL" dirty="0"/>
              <a:t>. </a:t>
            </a:r>
            <a:r>
              <a:rPr lang="pl-PL" dirty="0" err="1"/>
              <a:t>Function</a:t>
            </a:r>
            <a:r>
              <a:rPr lang="pl-PL" dirty="0"/>
              <a:t> &lt;sin(t), sin(</a:t>
            </a:r>
            <a:r>
              <a:rPr lang="pl-PL" dirty="0" err="1"/>
              <a:t>ft</a:t>
            </a:r>
            <a:r>
              <a:rPr lang="pl-PL" dirty="0"/>
              <a:t>)&gt; </a:t>
            </a:r>
            <a:r>
              <a:rPr lang="pl-PL" dirty="0" err="1"/>
              <a:t>where</a:t>
            </a:r>
            <a:r>
              <a:rPr lang="pl-PL" dirty="0"/>
              <a:t> &lt;&gt;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dot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in </a:t>
            </a:r>
            <a:r>
              <a:rPr lang="pl-PL" dirty="0" err="1"/>
              <a:t>continous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continious</a:t>
            </a:r>
            <a:r>
              <a:rPr lang="pl-PL" dirty="0"/>
              <a:t> by the </a:t>
            </a:r>
            <a:r>
              <a:rPr lang="pl-PL" dirty="0" err="1"/>
              <a:t>variable</a:t>
            </a:r>
            <a:r>
              <a:rPr lang="pl-PL" dirty="0"/>
              <a:t> „f” in </a:t>
            </a:r>
            <a:r>
              <a:rPr lang="pl-PL" dirty="0" err="1"/>
              <a:t>whole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domain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continious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the </a:t>
            </a:r>
            <a:r>
              <a:rPr lang="pl-PL" dirty="0" err="1"/>
              <a:t>root</a:t>
            </a:r>
            <a:r>
              <a:rPr lang="pl-PL" dirty="0"/>
              <a:t> in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 (from </a:t>
            </a:r>
            <a:r>
              <a:rPr lang="pl-PL" dirty="0" err="1"/>
              <a:t>symulation</a:t>
            </a:r>
            <a:r>
              <a:rPr lang="pl-PL" dirty="0"/>
              <a:t>). </a:t>
            </a:r>
            <a:r>
              <a:rPr lang="pl-PL" dirty="0" err="1"/>
              <a:t>Analitic</a:t>
            </a:r>
            <a:r>
              <a:rPr lang="pl-PL" dirty="0"/>
              <a:t>  </a:t>
            </a:r>
            <a:r>
              <a:rPr lang="pl-PL" dirty="0" err="1"/>
              <a:t>equations</a:t>
            </a:r>
            <a:r>
              <a:rPr lang="pl-PL" dirty="0"/>
              <a:t> </a:t>
            </a:r>
            <a:r>
              <a:rPr lang="pl-PL" dirty="0" err="1"/>
              <a:t>give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 the </a:t>
            </a:r>
            <a:r>
              <a:rPr lang="pl-PL" dirty="0" err="1"/>
              <a:t>formula</a:t>
            </a:r>
            <a:r>
              <a:rPr lang="pl-PL" dirty="0"/>
              <a:t> of </a:t>
            </a:r>
            <a:r>
              <a:rPr lang="pl-PL" dirty="0" err="1"/>
              <a:t>two</a:t>
            </a:r>
            <a:r>
              <a:rPr lang="pl-PL" dirty="0"/>
              <a:t> sin </a:t>
            </a:r>
            <a:r>
              <a:rPr lang="pl-PL" dirty="0" err="1"/>
              <a:t>dot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43784D9F-10A2-5E33-CE8E-BC0CB7CB432F}"/>
              </a:ext>
            </a:extLst>
          </p:cNvPr>
          <p:cNvSpPr txBox="1"/>
          <p:nvPr/>
        </p:nvSpPr>
        <p:spPr>
          <a:xfrm>
            <a:off x="7507342" y="5061374"/>
            <a:ext cx="4692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the </a:t>
            </a:r>
            <a:r>
              <a:rPr lang="pl-PL" dirty="0" err="1"/>
              <a:t>roots</a:t>
            </a:r>
            <a:r>
              <a:rPr lang="pl-PL" dirty="0"/>
              <a:t>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periodical</a:t>
            </a:r>
            <a:r>
              <a:rPr lang="pl-PL" dirty="0"/>
              <a:t> with </a:t>
            </a:r>
            <a:r>
              <a:rPr lang="pl-PL" dirty="0" err="1"/>
              <a:t>interval</a:t>
            </a:r>
            <a:r>
              <a:rPr lang="pl-PL" dirty="0"/>
              <a:t> 0.5 </a:t>
            </a:r>
            <a:r>
              <a:rPr lang="pl-PL" dirty="0" err="1"/>
              <a:t>beggining</a:t>
            </a:r>
            <a:endParaRPr lang="pl-PL" dirty="0"/>
          </a:p>
          <a:p>
            <a:r>
              <a:rPr lang="pl-PL" dirty="0"/>
              <a:t>with 1.5 to </a:t>
            </a:r>
            <a:r>
              <a:rPr lang="pl-PL" dirty="0" err="1"/>
              <a:t>infinity</a:t>
            </a:r>
            <a:r>
              <a:rPr lang="pl-PL" dirty="0"/>
              <a:t> (</a:t>
            </a:r>
            <a:r>
              <a:rPr lang="pl-PL" dirty="0" err="1"/>
              <a:t>because</a:t>
            </a:r>
            <a:r>
              <a:rPr lang="pl-PL" dirty="0"/>
              <a:t> of sin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periodical</a:t>
            </a:r>
            <a:r>
              <a:rPr lang="pl-PL" dirty="0"/>
              <a:t>).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C77D33AF-5D2F-2C7C-8619-91B8D191A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414" y="4326018"/>
            <a:ext cx="2486372" cy="447737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92B2EB2D-7170-A80B-5DD9-9514EDAAE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090" y="4829768"/>
            <a:ext cx="2975819" cy="1709144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BF539532-2A77-C57A-5E03-84C08E828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841" y="4282261"/>
            <a:ext cx="1381318" cy="438211"/>
          </a:xfrm>
          <a:prstGeom prst="rect">
            <a:avLst/>
          </a:prstGeom>
        </p:spPr>
      </p:pic>
      <p:pic>
        <p:nvPicPr>
          <p:cNvPr id="32" name="Obraz 31">
            <a:extLst>
              <a:ext uri="{FF2B5EF4-FFF2-40B4-BE49-F238E27FC236}">
                <a16:creationId xmlns:a16="http://schemas.microsoft.com/office/drawing/2014/main" id="{E7EE1D54-0849-DF31-EF9E-5D4A8EC4C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918" y="72155"/>
            <a:ext cx="2487797" cy="1709144"/>
          </a:xfrm>
          <a:prstGeom prst="rect">
            <a:avLst/>
          </a:prstGeom>
        </p:spPr>
      </p:pic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DBC996DD-9CBF-2704-1770-FBACDF73D458}"/>
              </a:ext>
            </a:extLst>
          </p:cNvPr>
          <p:cNvCxnSpPr>
            <a:cxnSpLocks/>
          </p:cNvCxnSpPr>
          <p:nvPr/>
        </p:nvCxnSpPr>
        <p:spPr>
          <a:xfrm flipH="1">
            <a:off x="6200775" y="4720472"/>
            <a:ext cx="2876550" cy="710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751AE0C4-A849-17C6-D801-0F06CFB298B4}"/>
              </a:ext>
            </a:extLst>
          </p:cNvPr>
          <p:cNvSpPr txBox="1"/>
          <p:nvPr/>
        </p:nvSpPr>
        <p:spPr>
          <a:xfrm>
            <a:off x="7999150" y="920449"/>
            <a:ext cx="12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Problem</a:t>
            </a:r>
            <a:r>
              <a:rPr lang="pl-PL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Mark orthogonal frequencies on x axis of the plot</a:t>
            </a:r>
          </a:p>
          <a:p>
            <a:r>
              <a:rPr lang="en-US" sz="1600" b="1" dirty="0"/>
              <a:t>Do it manually in PowerPoint </a:t>
            </a:r>
            <a:r>
              <a:rPr lang="en-US" sz="1600" dirty="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392CECE-C285-8EE8-084F-AA129E448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382695"/>
            <a:ext cx="6180882" cy="321266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F914EBA-9BCA-FC84-19F7-ED8495A66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684" y="1967470"/>
            <a:ext cx="406192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680012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01CF7-62A3-4DA8-8D7D-2E059F3D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651" y="861870"/>
            <a:ext cx="6115904" cy="1819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28445" y="5714882"/>
            <a:ext cx="609600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maximum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angles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2kπ and the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minimal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angles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(2+1)kπ (in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radians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integer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B2A7CBD-4767-63D9-E2A6-F8107903A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646" y="1015579"/>
            <a:ext cx="295316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21511FA-5837-896B-2B99-7C61AAA1C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30" y="1330407"/>
            <a:ext cx="479174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B93241-0DA9-CE25-6DD5-D3F7F6580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0" y="1574985"/>
            <a:ext cx="4635877" cy="49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quadrature modulation of</a:t>
            </a:r>
            <a:r>
              <a:rPr lang="en-US" dirty="0"/>
              <a:t> </a:t>
            </a:r>
            <a:r>
              <a:rPr lang="en-US" sz="1800" dirty="0"/>
              <a:t>two orthogonal frequencies, i.e. 1 and 2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6D4FBFF-3981-8B1C-27C4-9890D0F2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24" y="1175246"/>
            <a:ext cx="3569593" cy="52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26A6F35-742D-69EF-19C4-402B1D077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221634"/>
            <a:ext cx="3240764" cy="5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Tx </a:t>
            </a:r>
            <a:r>
              <a:rPr lang="en-US" dirty="0"/>
              <a:t>signal composed </a:t>
            </a:r>
            <a:r>
              <a:rPr lang="en-US" sz="1800" dirty="0"/>
              <a:t>of </a:t>
            </a:r>
            <a:r>
              <a:rPr lang="en-US" sz="1800" b="1" dirty="0"/>
              <a:t>N</a:t>
            </a:r>
            <a:r>
              <a:rPr lang="en-US" sz="1800" dirty="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31B1F41-6238-1CCD-C7B5-7C9E5E164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92" y="1521085"/>
            <a:ext cx="4254524" cy="40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591B490-011A-A9D0-C941-788C2572B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30" y="1650636"/>
            <a:ext cx="3824112" cy="4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make </a:t>
            </a:r>
            <a:r>
              <a:rPr lang="en-US" sz="1800" b="1" dirty="0"/>
              <a:t>quadrature</a:t>
            </a:r>
            <a:r>
              <a:rPr lang="en-US" sz="1800" dirty="0"/>
              <a:t> </a:t>
            </a:r>
            <a:r>
              <a:rPr lang="en-US" sz="1800" b="1" dirty="0"/>
              <a:t>modulation</a:t>
            </a:r>
            <a:r>
              <a:rPr lang="en-US" sz="1800" dirty="0"/>
              <a:t> of</a:t>
            </a:r>
            <a:r>
              <a:rPr lang="en-US" dirty="0"/>
              <a:t> </a:t>
            </a:r>
            <a:r>
              <a:rPr lang="en-US" sz="1800" b="1" dirty="0"/>
              <a:t>N</a:t>
            </a:r>
            <a:r>
              <a:rPr lang="en-US" sz="1800" dirty="0"/>
              <a:t> orthogonal frequencies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5750869-71B1-4DBE-47D0-BB1A1F85A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45" y="1362826"/>
            <a:ext cx="6039693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6000</TotalTime>
  <Words>9706</Words>
  <Application>Microsoft Office PowerPoint</Application>
  <PresentationFormat>Panoramiczny</PresentationFormat>
  <Paragraphs>1744</Paragraphs>
  <Slides>116</Slides>
  <Notes>56</Notes>
  <HiddenSlides>0</HiddenSlides>
  <MMClips>2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116</vt:i4>
      </vt:variant>
    </vt:vector>
  </HeadingPairs>
  <TitlesOfParts>
    <vt:vector size="127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minik minik</cp:lastModifiedBy>
  <cp:revision>261</cp:revision>
  <dcterms:created xsi:type="dcterms:W3CDTF">2022-05-17T08:27:47Z</dcterms:created>
  <dcterms:modified xsi:type="dcterms:W3CDTF">2022-12-22T10:52:01Z</dcterms:modified>
</cp:coreProperties>
</file>